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0" r:id="rId2"/>
    <p:sldId id="282" r:id="rId3"/>
    <p:sldId id="25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77" r:id="rId26"/>
    <p:sldId id="278" r:id="rId27"/>
    <p:sldId id="279"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Tyler" initials="HT" lastIdx="1" clrIdx="0">
    <p:extLst>
      <p:ext uri="{19B8F6BF-5375-455C-9EA6-DF929625EA0E}">
        <p15:presenceInfo xmlns:p15="http://schemas.microsoft.com/office/powerpoint/2012/main" userId="S-1-5-21-692176001-329314956-2772818928-628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5B"/>
    <a:srgbClr val="670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2" d="100"/>
          <a:sy n="82" d="100"/>
        </p:scale>
        <p:origin x="174"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64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0T13:49:18.299" idx="1">
    <p:pos x="10" y="10"/>
    <p:text>There are 4 animations on this slide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1C657-B87E-406E-B7EC-B713DBE9120D}"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9FADF-D4FD-4181-81DE-FF5CAD05F254}" type="slidenum">
              <a:rPr lang="en-US" smtClean="0"/>
              <a:t>‹#›</a:t>
            </a:fld>
            <a:endParaRPr lang="en-US"/>
          </a:p>
        </p:txBody>
      </p:sp>
    </p:spTree>
    <p:extLst>
      <p:ext uri="{BB962C8B-B14F-4D97-AF65-F5344CB8AC3E}">
        <p14:creationId xmlns:p14="http://schemas.microsoft.com/office/powerpoint/2010/main" val="366633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9FADF-D4FD-4181-81DE-FF5CAD05F254}" type="slidenum">
              <a:rPr lang="en-US" smtClean="0"/>
              <a:t>5</a:t>
            </a:fld>
            <a:endParaRPr lang="en-US"/>
          </a:p>
        </p:txBody>
      </p:sp>
    </p:spTree>
    <p:extLst>
      <p:ext uri="{BB962C8B-B14F-4D97-AF65-F5344CB8AC3E}">
        <p14:creationId xmlns:p14="http://schemas.microsoft.com/office/powerpoint/2010/main" val="178057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8350FA-592A-40A9-934B-97F07B2FBFF5}" type="datetimeFigureOut">
              <a:rPr lang="en-US" smtClean="0"/>
              <a:t>12/17/2018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499BB96-7751-4A0E-89FD-920787A0E80C}"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8350FA-592A-40A9-934B-97F07B2FBFF5}"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9BB96-7751-4A0E-89FD-920787A0E80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0499BB96-7751-4A0E-89FD-920787A0E80C}"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8350FA-592A-40A9-934B-97F07B2FBFF5}"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8350FA-592A-40A9-934B-97F07B2FBFF5}"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499BB96-7751-4A0E-89FD-920787A0E80C}"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48350FA-592A-40A9-934B-97F07B2FBFF5}" type="datetimeFigureOut">
              <a:rPr lang="en-US" smtClean="0"/>
              <a:t>12/17/2018</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499BB96-7751-4A0E-89FD-920787A0E80C}"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848350FA-592A-40A9-934B-97F07B2FBFF5}"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9BB96-7751-4A0E-89FD-920787A0E80C}" type="slidenum">
              <a:rPr lang="en-US" smtClean="0"/>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8350FA-592A-40A9-934B-97F07B2FBFF5}" type="datetimeFigureOut">
              <a:rPr lang="en-US" smtClean="0"/>
              <a:t>12/17/2018</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499BB96-7751-4A0E-89FD-920787A0E80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8350FA-592A-40A9-934B-97F07B2FBFF5}" type="datetimeFigureOut">
              <a:rPr lang="en-US" smtClean="0"/>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499BB96-7751-4A0E-89FD-920787A0E8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48350FA-592A-40A9-934B-97F07B2FBFF5}"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499BB96-7751-4A0E-89FD-920787A0E8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499BB96-7751-4A0E-89FD-920787A0E80C}" type="slidenum">
              <a:rPr lang="en-US" smtClean="0"/>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48350FA-592A-40A9-934B-97F07B2FBFF5}" type="datetimeFigureOut">
              <a:rPr lang="en-US" smtClean="0"/>
              <a:t>12/17/2018</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0499BB96-7751-4A0E-89FD-920787A0E80C}"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848350FA-592A-40A9-934B-97F07B2FBFF5}" type="datetimeFigureOut">
              <a:rPr lang="en-US" smtClean="0"/>
              <a:t>12/17/2018</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848350FA-592A-40A9-934B-97F07B2FBFF5}" type="datetimeFigureOut">
              <a:rPr lang="en-US" smtClean="0"/>
              <a:t>12/17/2018</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499BB96-7751-4A0E-89FD-920787A0E80C}"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r>
              <a:rPr lang="en-US" sz="3200" dirty="0" smtClean="0"/>
              <a:t>December 11, 2018</a:t>
            </a:r>
          </a:p>
        </p:txBody>
      </p:sp>
      <p:sp>
        <p:nvSpPr>
          <p:cNvPr id="6" name="Text Placeholder 5"/>
          <p:cNvSpPr>
            <a:spLocks noGrp="1"/>
          </p:cNvSpPr>
          <p:nvPr>
            <p:ph type="body" sz="half" idx="3"/>
          </p:nvPr>
        </p:nvSpPr>
        <p:spPr/>
        <p:txBody>
          <a:bodyPr/>
          <a:lstStyle/>
          <a:p>
            <a:r>
              <a:rPr lang="en-US" sz="3200" dirty="0" smtClean="0"/>
              <a:t>The rest of the Semester </a:t>
            </a:r>
            <a:endParaRPr lang="en-US" sz="3200" dirty="0"/>
          </a:p>
        </p:txBody>
      </p:sp>
      <p:sp>
        <p:nvSpPr>
          <p:cNvPr id="5" name="Content Placeholder 4"/>
          <p:cNvSpPr>
            <a:spLocks noGrp="1"/>
          </p:cNvSpPr>
          <p:nvPr>
            <p:ph sz="quarter" idx="2"/>
          </p:nvPr>
        </p:nvSpPr>
        <p:spPr/>
        <p:txBody>
          <a:bodyPr>
            <a:normAutofit fontScale="77500" lnSpcReduction="20000"/>
          </a:bodyPr>
          <a:lstStyle/>
          <a:p>
            <a:r>
              <a:rPr lang="en-US" dirty="0"/>
              <a:t>15 minutes to finish Test from last class</a:t>
            </a:r>
          </a:p>
          <a:p>
            <a:r>
              <a:rPr lang="en-US" dirty="0"/>
              <a:t>Trade and Grade Test </a:t>
            </a:r>
            <a:r>
              <a:rPr lang="en-US" dirty="0">
                <a:solidFill>
                  <a:schemeClr val="accent1">
                    <a:lumMod val="75000"/>
                  </a:schemeClr>
                </a:solidFill>
              </a:rPr>
              <a:t>(If you were absent last class take test and textbook into the hall and continue working—you will finish this during advisory on Wednesday, December 12</a:t>
            </a:r>
            <a:r>
              <a:rPr lang="en-US" baseline="30000" dirty="0">
                <a:solidFill>
                  <a:schemeClr val="accent1">
                    <a:lumMod val="75000"/>
                  </a:schemeClr>
                </a:solidFill>
              </a:rPr>
              <a:t>th</a:t>
            </a:r>
            <a:r>
              <a:rPr lang="en-US" dirty="0">
                <a:solidFill>
                  <a:schemeClr val="accent1">
                    <a:lumMod val="75000"/>
                  </a:schemeClr>
                </a:solidFill>
              </a:rPr>
              <a:t> in room 440)</a:t>
            </a:r>
          </a:p>
          <a:p>
            <a:r>
              <a:rPr lang="en-US" dirty="0"/>
              <a:t>Trade and Grade Book work from last week</a:t>
            </a:r>
          </a:p>
          <a:p>
            <a:r>
              <a:rPr lang="en-US" dirty="0"/>
              <a:t>Unit 5 Vocabulary read-discuss-glue in journal </a:t>
            </a:r>
          </a:p>
          <a:p>
            <a:r>
              <a:rPr lang="en-US" dirty="0" smtClean="0"/>
              <a:t>Begin notes </a:t>
            </a:r>
            <a:r>
              <a:rPr lang="en-US" dirty="0"/>
              <a:t>on </a:t>
            </a:r>
            <a:r>
              <a:rPr lang="en-US" u="sng" dirty="0"/>
              <a:t>The Republic of Texas 1836-1845</a:t>
            </a:r>
          </a:p>
          <a:p>
            <a:endParaRPr lang="en-US" dirty="0"/>
          </a:p>
        </p:txBody>
      </p:sp>
      <p:sp>
        <p:nvSpPr>
          <p:cNvPr id="7" name="Content Placeholder 6"/>
          <p:cNvSpPr>
            <a:spLocks noGrp="1"/>
          </p:cNvSpPr>
          <p:nvPr>
            <p:ph sz="quarter" idx="4"/>
          </p:nvPr>
        </p:nvSpPr>
        <p:spPr/>
        <p:txBody>
          <a:bodyPr/>
          <a:lstStyle/>
          <a:p>
            <a:r>
              <a:rPr lang="en-US" dirty="0" smtClean="0"/>
              <a:t>Continue notes on the Republic of Texas 1836-1845</a:t>
            </a:r>
          </a:p>
          <a:p>
            <a:r>
              <a:rPr lang="en-US" dirty="0" smtClean="0"/>
              <a:t>Making the Grade: Houston vs. Lamar WS </a:t>
            </a:r>
          </a:p>
          <a:p>
            <a:r>
              <a:rPr lang="en-US" dirty="0" smtClean="0"/>
              <a:t>Finish Republic of Texas Notes</a:t>
            </a:r>
          </a:p>
          <a:p>
            <a:r>
              <a:rPr lang="en-US" dirty="0" smtClean="0"/>
              <a:t>Create How Texas Got its Shape Foldable </a:t>
            </a:r>
          </a:p>
          <a:p>
            <a:r>
              <a:rPr lang="en-US" dirty="0" smtClean="0"/>
              <a:t>American Progress Analysis WS   </a:t>
            </a:r>
          </a:p>
          <a:p>
            <a:endParaRPr lang="en-US" dirty="0" smtClean="0"/>
          </a:p>
        </p:txBody>
      </p:sp>
      <p:sp>
        <p:nvSpPr>
          <p:cNvPr id="2" name="Title 1"/>
          <p:cNvSpPr>
            <a:spLocks noGrp="1"/>
          </p:cNvSpPr>
          <p:nvPr>
            <p:ph type="title"/>
          </p:nvPr>
        </p:nvSpPr>
        <p:spPr/>
        <p:txBody>
          <a:bodyPr>
            <a:normAutofit/>
          </a:bodyPr>
          <a:lstStyle/>
          <a:p>
            <a:r>
              <a:rPr lang="en-US" sz="4000" dirty="0" smtClean="0"/>
              <a:t>Agenda </a:t>
            </a:r>
            <a:endParaRPr lang="en-US" sz="4000" dirty="0"/>
          </a:p>
        </p:txBody>
      </p:sp>
    </p:spTree>
    <p:extLst>
      <p:ext uri="{BB962C8B-B14F-4D97-AF65-F5344CB8AC3E}">
        <p14:creationId xmlns:p14="http://schemas.microsoft.com/office/powerpoint/2010/main" val="33764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Council House Fight</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Comic Sans MS" panose="030F0702030302020204" pitchFamily="66" charset="0"/>
              </a:rPr>
              <a:t>After several </a:t>
            </a:r>
            <a:r>
              <a:rPr lang="en-US" u="sng" dirty="0" smtClean="0">
                <a:latin typeface="Comic Sans MS" panose="030F0702030302020204" pitchFamily="66" charset="0"/>
              </a:rPr>
              <a:t>raids</a:t>
            </a:r>
            <a:r>
              <a:rPr lang="en-US" dirty="0" smtClean="0">
                <a:latin typeface="Comic Sans MS" panose="030F0702030302020204" pitchFamily="66" charset="0"/>
              </a:rPr>
              <a:t> by the Texas Rangers into Comanche </a:t>
            </a:r>
            <a:r>
              <a:rPr lang="en-US" u="sng" dirty="0" smtClean="0">
                <a:latin typeface="Comic Sans MS" panose="030F0702030302020204" pitchFamily="66" charset="0"/>
              </a:rPr>
              <a:t>territory</a:t>
            </a:r>
            <a:r>
              <a:rPr lang="en-US" dirty="0" smtClean="0">
                <a:latin typeface="Comic Sans MS" panose="030F0702030302020204" pitchFamily="66" charset="0"/>
              </a:rPr>
              <a:t> in 1839. The Comanche asked for a </a:t>
            </a:r>
            <a:r>
              <a:rPr lang="en-US" u="sng" dirty="0" smtClean="0">
                <a:latin typeface="Comic Sans MS" panose="030F0702030302020204" pitchFamily="66" charset="0"/>
              </a:rPr>
              <a:t>peace treaty </a:t>
            </a:r>
            <a:r>
              <a:rPr lang="en-US" dirty="0" smtClean="0">
                <a:latin typeface="Comic Sans MS" panose="030F0702030302020204" pitchFamily="66" charset="0"/>
              </a:rPr>
              <a:t>with the Republic of Texas. The Texas leaders agreed to meet with the Comanche to discuss a treaty, but only if the Comanche returned all white settlers that they took </a:t>
            </a:r>
            <a:r>
              <a:rPr lang="en-US" u="sng" dirty="0" smtClean="0">
                <a:latin typeface="Comic Sans MS" panose="030F0702030302020204" pitchFamily="66" charset="0"/>
              </a:rPr>
              <a:t>prisoner</a:t>
            </a:r>
            <a:r>
              <a:rPr lang="en-US" dirty="0" smtClean="0">
                <a:latin typeface="Comic Sans MS" panose="030F0702030302020204" pitchFamily="66" charset="0"/>
              </a:rPr>
              <a:t>. </a:t>
            </a:r>
          </a:p>
          <a:p>
            <a:r>
              <a:rPr lang="en-US" dirty="0" smtClean="0">
                <a:latin typeface="Comic Sans MS" panose="030F0702030302020204" pitchFamily="66" charset="0"/>
              </a:rPr>
              <a:t>The meeting took place on March 19</a:t>
            </a:r>
            <a:r>
              <a:rPr lang="en-US" baseline="30000" dirty="0" smtClean="0">
                <a:latin typeface="Comic Sans MS" panose="030F0702030302020204" pitchFamily="66" charset="0"/>
              </a:rPr>
              <a:t>th</a:t>
            </a:r>
            <a:r>
              <a:rPr lang="en-US" dirty="0" smtClean="0">
                <a:latin typeface="Comic Sans MS" panose="030F0702030302020204" pitchFamily="66" charset="0"/>
              </a:rPr>
              <a:t>, 1840 at San Antonio’s Council House. The Comanche return only </a:t>
            </a:r>
            <a:r>
              <a:rPr lang="en-US" b="1" u="sng" dirty="0" smtClean="0">
                <a:latin typeface="Comic Sans MS" panose="030F0702030302020204" pitchFamily="66" charset="0"/>
              </a:rPr>
              <a:t>one </a:t>
            </a:r>
            <a:r>
              <a:rPr lang="en-US" dirty="0" smtClean="0">
                <a:latin typeface="Comic Sans MS" panose="030F0702030302020204" pitchFamily="66" charset="0"/>
              </a:rPr>
              <a:t>prisoner, a teenage girl, who reported that the Comanche still had several </a:t>
            </a:r>
            <a:r>
              <a:rPr lang="en-US" u="sng" dirty="0" smtClean="0">
                <a:latin typeface="Comic Sans MS" panose="030F0702030302020204" pitchFamily="66" charset="0"/>
              </a:rPr>
              <a:t>Texans </a:t>
            </a:r>
            <a:r>
              <a:rPr lang="en-US" dirty="0" smtClean="0">
                <a:latin typeface="Comic Sans MS" panose="030F0702030302020204" pitchFamily="66" charset="0"/>
              </a:rPr>
              <a:t>prisoner. </a:t>
            </a:r>
          </a:p>
          <a:p>
            <a:r>
              <a:rPr lang="en-US" dirty="0" smtClean="0">
                <a:latin typeface="Comic Sans MS" panose="030F0702030302020204" pitchFamily="66" charset="0"/>
              </a:rPr>
              <a:t>A fight quickly broke out between the Comanche and Texans. In the fighting 7 Texans were killed, along with 35 Comanche. </a:t>
            </a:r>
            <a:endParaRPr lang="en-US" dirty="0">
              <a:latin typeface="Comic Sans MS" panose="030F0702030302020204" pitchFamily="66" charset="0"/>
            </a:endParaRPr>
          </a:p>
        </p:txBody>
      </p:sp>
    </p:spTree>
    <p:extLst>
      <p:ext uri="{BB962C8B-B14F-4D97-AF65-F5344CB8AC3E}">
        <p14:creationId xmlns:p14="http://schemas.microsoft.com/office/powerpoint/2010/main" val="221283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Comanche Reprisal </a:t>
            </a:r>
            <a:endParaRPr lang="en-US" dirty="0">
              <a:latin typeface="Comic Sans MS" panose="030F0702030302020204" pitchFamily="66" charset="0"/>
            </a:endParaRPr>
          </a:p>
        </p:txBody>
      </p:sp>
      <p:sp>
        <p:nvSpPr>
          <p:cNvPr id="3" name="Content Placeholder 2"/>
          <p:cNvSpPr>
            <a:spLocks noGrp="1"/>
          </p:cNvSpPr>
          <p:nvPr>
            <p:ph sz="quarter" idx="1"/>
          </p:nvPr>
        </p:nvSpPr>
        <p:spPr>
          <a:xfrm>
            <a:off x="838200" y="1789339"/>
            <a:ext cx="10515600" cy="4351338"/>
          </a:xfrm>
        </p:spPr>
        <p:txBody>
          <a:bodyPr>
            <a:normAutofit lnSpcReduction="10000"/>
          </a:bodyPr>
          <a:lstStyle/>
          <a:p>
            <a:r>
              <a:rPr lang="en-US" dirty="0" smtClean="0">
                <a:latin typeface="Comic Sans MS" panose="030F0702030302020204" pitchFamily="66" charset="0"/>
              </a:rPr>
              <a:t>In reprisal for the Comanche's killed at the Council House fight. The Comanche started to </a:t>
            </a:r>
            <a:r>
              <a:rPr lang="en-US" u="sng" dirty="0" smtClean="0">
                <a:latin typeface="Comic Sans MS" panose="030F0702030302020204" pitchFamily="66" charset="0"/>
              </a:rPr>
              <a:t>raid </a:t>
            </a:r>
            <a:r>
              <a:rPr lang="en-US" dirty="0" smtClean="0">
                <a:latin typeface="Comic Sans MS" panose="030F0702030302020204" pitchFamily="66" charset="0"/>
              </a:rPr>
              <a:t>Texas settlements, killing </a:t>
            </a:r>
            <a:r>
              <a:rPr lang="en-US" u="sng" dirty="0" smtClean="0">
                <a:latin typeface="Comic Sans MS" panose="030F0702030302020204" pitchFamily="66" charset="0"/>
              </a:rPr>
              <a:t>settlers</a:t>
            </a:r>
            <a:r>
              <a:rPr lang="en-US" dirty="0" smtClean="0">
                <a:latin typeface="Comic Sans MS" panose="030F0702030302020204" pitchFamily="66" charset="0"/>
              </a:rPr>
              <a:t> and livestock. </a:t>
            </a:r>
          </a:p>
          <a:p>
            <a:r>
              <a:rPr lang="en-US" dirty="0" smtClean="0">
                <a:latin typeface="Comic Sans MS" panose="030F0702030302020204" pitchFamily="66" charset="0"/>
              </a:rPr>
              <a:t>In response to these attacks, Texas military forces chased the Comanche and fought them in several battles and eventually forced them to move north of the </a:t>
            </a:r>
            <a:r>
              <a:rPr lang="en-US" u="sng" dirty="0" smtClean="0">
                <a:latin typeface="Comic Sans MS" panose="030F0702030302020204" pitchFamily="66" charset="0"/>
              </a:rPr>
              <a:t>Red River</a:t>
            </a:r>
            <a:r>
              <a:rPr lang="en-US" dirty="0" smtClean="0">
                <a:latin typeface="Comic Sans MS" panose="030F0702030302020204" pitchFamily="66" charset="0"/>
              </a:rPr>
              <a:t>.</a:t>
            </a:r>
          </a:p>
          <a:p>
            <a:r>
              <a:rPr lang="en-US" dirty="0" smtClean="0">
                <a:latin typeface="Comic Sans MS" panose="030F0702030302020204" pitchFamily="66" charset="0"/>
              </a:rPr>
              <a:t>Lamar also ordered the Texas army to attack other Native American village, causing much suffering for the tribes.</a:t>
            </a:r>
          </a:p>
          <a:p>
            <a:r>
              <a:rPr lang="en-US" dirty="0" smtClean="0">
                <a:latin typeface="Comic Sans MS" panose="030F0702030302020204" pitchFamily="66" charset="0"/>
              </a:rPr>
              <a:t>Lamar’s policy towards Native Americans failed to bring a </a:t>
            </a:r>
            <a:r>
              <a:rPr lang="en-US" u="sng" dirty="0" smtClean="0">
                <a:latin typeface="Comic Sans MS" panose="030F0702030302020204" pitchFamily="66" charset="0"/>
              </a:rPr>
              <a:t>lasting peace.  </a:t>
            </a:r>
            <a:endParaRPr lang="en-US" u="sng" dirty="0">
              <a:latin typeface="Comic Sans MS" panose="030F0702030302020204" pitchFamily="66" charset="0"/>
            </a:endParaRPr>
          </a:p>
        </p:txBody>
      </p:sp>
    </p:spTree>
    <p:extLst>
      <p:ext uri="{BB962C8B-B14F-4D97-AF65-F5344CB8AC3E}">
        <p14:creationId xmlns:p14="http://schemas.microsoft.com/office/powerpoint/2010/main" val="243374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Lamar’s Foreign Policy</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Lamar dreamed of Texas remaining an </a:t>
            </a:r>
            <a:r>
              <a:rPr lang="en-US" u="sng" dirty="0" smtClean="0">
                <a:latin typeface="Comic Sans MS" panose="030F0702030302020204" pitchFamily="66" charset="0"/>
              </a:rPr>
              <a:t>independent country </a:t>
            </a:r>
            <a:r>
              <a:rPr lang="en-US" dirty="0" smtClean="0">
                <a:latin typeface="Comic Sans MS" panose="030F0702030302020204" pitchFamily="66" charset="0"/>
              </a:rPr>
              <a:t>and eventually stretching to the </a:t>
            </a:r>
            <a:r>
              <a:rPr lang="en-US" u="sng" dirty="0" smtClean="0">
                <a:latin typeface="Comic Sans MS" panose="030F0702030302020204" pitchFamily="66" charset="0"/>
              </a:rPr>
              <a:t>Pacific Ocean</a:t>
            </a:r>
            <a:r>
              <a:rPr lang="en-US" dirty="0" smtClean="0">
                <a:latin typeface="Comic Sans MS" panose="030F0702030302020204" pitchFamily="66" charset="0"/>
              </a:rPr>
              <a:t>. </a:t>
            </a:r>
          </a:p>
          <a:p>
            <a:r>
              <a:rPr lang="en-US" dirty="0" smtClean="0">
                <a:latin typeface="Comic Sans MS" panose="030F0702030302020204" pitchFamily="66" charset="0"/>
              </a:rPr>
              <a:t>He also wanted </a:t>
            </a:r>
            <a:r>
              <a:rPr lang="en-US" u="sng" dirty="0" smtClean="0">
                <a:latin typeface="Comic Sans MS" panose="030F0702030302020204" pitchFamily="66" charset="0"/>
              </a:rPr>
              <a:t>Mexico </a:t>
            </a:r>
            <a:r>
              <a:rPr lang="en-US" dirty="0" smtClean="0">
                <a:latin typeface="Comic Sans MS" panose="030F0702030302020204" pitchFamily="66" charset="0"/>
              </a:rPr>
              <a:t>to recognize Texas as an independent country. </a:t>
            </a:r>
          </a:p>
          <a:p>
            <a:r>
              <a:rPr lang="en-US" dirty="0" smtClean="0">
                <a:latin typeface="Comic Sans MS" panose="030F0702030302020204" pitchFamily="66" charset="0"/>
              </a:rPr>
              <a:t>In order to protect Texas, Lamar expanded to Texas Navy by ordering 8 new ships. Lamar ordered the Texas Navy to help Mexican rebels in the Yucatan province. Lamar hoped that Mexico would be too busy with the rebels in the Yucatan to worry about Texas. </a:t>
            </a:r>
            <a:endParaRPr lang="en-US" dirty="0">
              <a:latin typeface="Comic Sans MS" panose="030F0702030302020204" pitchFamily="66" charset="0"/>
            </a:endParaRPr>
          </a:p>
        </p:txBody>
      </p:sp>
    </p:spTree>
    <p:extLst>
      <p:ext uri="{BB962C8B-B14F-4D97-AF65-F5344CB8AC3E}">
        <p14:creationId xmlns:p14="http://schemas.microsoft.com/office/powerpoint/2010/main" val="48871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Santa Fe Expedition </a:t>
            </a:r>
            <a:endParaRPr lang="en-US" dirty="0">
              <a:latin typeface="Comic Sans MS" panose="030F0702030302020204" pitchFamily="66" charset="0"/>
            </a:endParaRPr>
          </a:p>
        </p:txBody>
      </p:sp>
      <p:sp>
        <p:nvSpPr>
          <p:cNvPr id="3" name="Content Placeholder 2"/>
          <p:cNvSpPr>
            <a:spLocks noGrp="1"/>
          </p:cNvSpPr>
          <p:nvPr>
            <p:ph sz="quarter" idx="1"/>
          </p:nvPr>
        </p:nvSpPr>
        <p:spPr>
          <a:xfrm>
            <a:off x="856343" y="1861911"/>
            <a:ext cx="10515600" cy="4351338"/>
          </a:xfrm>
        </p:spPr>
        <p:txBody>
          <a:bodyPr>
            <a:normAutofit fontScale="92500" lnSpcReduction="10000"/>
          </a:bodyPr>
          <a:lstStyle/>
          <a:p>
            <a:r>
              <a:rPr lang="en-US" dirty="0" smtClean="0">
                <a:latin typeface="Comic Sans MS" panose="030F0702030302020204" pitchFamily="66" charset="0"/>
              </a:rPr>
              <a:t>Santa Fe is located in present day </a:t>
            </a:r>
            <a:r>
              <a:rPr lang="en-US" u="sng" dirty="0" smtClean="0">
                <a:latin typeface="Comic Sans MS" panose="030F0702030302020204" pitchFamily="66" charset="0"/>
              </a:rPr>
              <a:t>New Mexico</a:t>
            </a:r>
            <a:r>
              <a:rPr lang="en-US" dirty="0" smtClean="0">
                <a:latin typeface="Comic Sans MS" panose="030F0702030302020204" pitchFamily="66" charset="0"/>
              </a:rPr>
              <a:t>, an area </a:t>
            </a:r>
            <a:r>
              <a:rPr lang="en-US" u="sng" dirty="0" smtClean="0">
                <a:latin typeface="Comic Sans MS" panose="030F0702030302020204" pitchFamily="66" charset="0"/>
              </a:rPr>
              <a:t>both</a:t>
            </a:r>
            <a:r>
              <a:rPr lang="en-US" dirty="0" smtClean="0">
                <a:latin typeface="Comic Sans MS" panose="030F0702030302020204" pitchFamily="66" charset="0"/>
              </a:rPr>
              <a:t> Mexico and Texas claimed in 1841. Lamar believed </a:t>
            </a:r>
            <a:r>
              <a:rPr lang="en-US" u="sng" dirty="0" smtClean="0">
                <a:latin typeface="Comic Sans MS" panose="030F0702030302020204" pitchFamily="66" charset="0"/>
              </a:rPr>
              <a:t>controlling </a:t>
            </a:r>
            <a:r>
              <a:rPr lang="en-US" dirty="0" smtClean="0">
                <a:latin typeface="Comic Sans MS" panose="030F0702030302020204" pitchFamily="66" charset="0"/>
              </a:rPr>
              <a:t>Santa Fe, an important </a:t>
            </a:r>
            <a:r>
              <a:rPr lang="en-US" u="sng" dirty="0" smtClean="0">
                <a:latin typeface="Comic Sans MS" panose="030F0702030302020204" pitchFamily="66" charset="0"/>
              </a:rPr>
              <a:t>trading</a:t>
            </a:r>
            <a:r>
              <a:rPr lang="en-US" dirty="0" smtClean="0">
                <a:latin typeface="Comic Sans MS" panose="030F0702030302020204" pitchFamily="66" charset="0"/>
              </a:rPr>
              <a:t> center, was the first step in Texas expansion to the pacific Ocean.  </a:t>
            </a:r>
          </a:p>
          <a:p>
            <a:r>
              <a:rPr lang="en-US" dirty="0" smtClean="0">
                <a:latin typeface="Comic Sans MS" panose="030F0702030302020204" pitchFamily="66" charset="0"/>
              </a:rPr>
              <a:t>In June 1841, ordered a force of 300 soldiers, and merchants, under the command of Jose </a:t>
            </a:r>
            <a:r>
              <a:rPr lang="en-US" u="sng" dirty="0" smtClean="0">
                <a:latin typeface="Comic Sans MS" panose="030F0702030302020204" pitchFamily="66" charset="0"/>
              </a:rPr>
              <a:t>Navarro</a:t>
            </a:r>
            <a:r>
              <a:rPr lang="en-US" dirty="0" smtClean="0">
                <a:latin typeface="Comic Sans MS" panose="030F0702030302020204" pitchFamily="66" charset="0"/>
              </a:rPr>
              <a:t>, to travel to Santa Fe, and invite it to join the Republic of Texas. </a:t>
            </a:r>
          </a:p>
          <a:p>
            <a:r>
              <a:rPr lang="en-US" dirty="0" smtClean="0">
                <a:latin typeface="Comic Sans MS" panose="030F0702030302020204" pitchFamily="66" charset="0"/>
              </a:rPr>
              <a:t>The expedition was intercepted by Mexican soldier, and forced to surrender. The Texans were imprisoned in Santa Fe, where many</a:t>
            </a:r>
            <a:r>
              <a:rPr lang="en-US" u="sng" dirty="0" smtClean="0">
                <a:latin typeface="Comic Sans MS" panose="030F0702030302020204" pitchFamily="66" charset="0"/>
              </a:rPr>
              <a:t> died </a:t>
            </a:r>
            <a:r>
              <a:rPr lang="en-US" dirty="0" smtClean="0">
                <a:latin typeface="Comic Sans MS" panose="030F0702030302020204" pitchFamily="66" charset="0"/>
              </a:rPr>
              <a:t>.</a:t>
            </a:r>
          </a:p>
          <a:p>
            <a:r>
              <a:rPr lang="en-US" dirty="0" smtClean="0">
                <a:latin typeface="Comic Sans MS" panose="030F0702030302020204" pitchFamily="66" charset="0"/>
              </a:rPr>
              <a:t>The survivors were eventually released. </a:t>
            </a:r>
            <a:endParaRPr lang="en-US" dirty="0">
              <a:latin typeface="Comic Sans MS" panose="030F0702030302020204" pitchFamily="66" charset="0"/>
            </a:endParaRPr>
          </a:p>
        </p:txBody>
      </p:sp>
    </p:spTree>
    <p:extLst>
      <p:ext uri="{BB962C8B-B14F-4D97-AF65-F5344CB8AC3E}">
        <p14:creationId xmlns:p14="http://schemas.microsoft.com/office/powerpoint/2010/main" val="329600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Lamar’s Economic Policies</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The war against Native Americans, expansion of the Texas Navy, and The Santa Fe expedition cost larges amounts of </a:t>
            </a:r>
            <a:r>
              <a:rPr lang="en-US" u="sng" dirty="0" smtClean="0">
                <a:latin typeface="Comic Sans MS" panose="030F0702030302020204" pitchFamily="66" charset="0"/>
              </a:rPr>
              <a:t>money</a:t>
            </a:r>
            <a:r>
              <a:rPr lang="en-US" dirty="0" smtClean="0">
                <a:latin typeface="Comic Sans MS" panose="030F0702030302020204" pitchFamily="66" charset="0"/>
              </a:rPr>
              <a:t>. </a:t>
            </a:r>
          </a:p>
          <a:p>
            <a:r>
              <a:rPr lang="en-US" dirty="0" smtClean="0">
                <a:latin typeface="Comic Sans MS" panose="030F0702030302020204" pitchFamily="66" charset="0"/>
              </a:rPr>
              <a:t>By the time Lamar left office, Texas’s debt had risen to </a:t>
            </a:r>
            <a:r>
              <a:rPr lang="en-US" u="sng" dirty="0" smtClean="0">
                <a:latin typeface="Comic Sans MS" panose="030F0702030302020204" pitchFamily="66" charset="0"/>
              </a:rPr>
              <a:t>8</a:t>
            </a:r>
            <a:r>
              <a:rPr lang="en-US" dirty="0" smtClean="0">
                <a:latin typeface="Comic Sans MS" panose="030F0702030302020204" pitchFamily="66" charset="0"/>
              </a:rPr>
              <a:t> million dollars. </a:t>
            </a:r>
          </a:p>
          <a:p>
            <a:r>
              <a:rPr lang="en-US" dirty="0" smtClean="0">
                <a:latin typeface="Comic Sans MS" panose="030F0702030302020204" pitchFamily="66" charset="0"/>
              </a:rPr>
              <a:t>Texas attempted to create its own paper currency called </a:t>
            </a:r>
            <a:r>
              <a:rPr lang="en-US" u="sng" dirty="0" err="1" smtClean="0">
                <a:solidFill>
                  <a:srgbClr val="BC205B"/>
                </a:solidFill>
                <a:latin typeface="Comic Sans MS" panose="030F0702030302020204" pitchFamily="66" charset="0"/>
              </a:rPr>
              <a:t>redbacks</a:t>
            </a:r>
            <a:r>
              <a:rPr lang="en-US" dirty="0" smtClean="0">
                <a:latin typeface="Comic Sans MS" panose="030F0702030302020204" pitchFamily="66" charset="0"/>
              </a:rPr>
              <a:t>, but with no gold or silver to back it up the paper currency quickly lost </a:t>
            </a:r>
            <a:r>
              <a:rPr lang="en-US" u="sng" dirty="0" smtClean="0">
                <a:latin typeface="Comic Sans MS" panose="030F0702030302020204" pitchFamily="66" charset="0"/>
              </a:rPr>
              <a:t>value</a:t>
            </a:r>
            <a:r>
              <a:rPr lang="en-US" dirty="0" smtClean="0">
                <a:latin typeface="Comic Sans MS" panose="030F0702030302020204" pitchFamily="66"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1081783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Sam Houston’s 2</a:t>
            </a:r>
            <a:r>
              <a:rPr lang="en-US" baseline="30000" dirty="0" smtClean="0">
                <a:latin typeface="Comic Sans MS" panose="030F0702030302020204" pitchFamily="66" charset="0"/>
              </a:rPr>
              <a:t>nd</a:t>
            </a:r>
            <a:r>
              <a:rPr lang="en-US" dirty="0" smtClean="0">
                <a:latin typeface="Comic Sans MS" panose="030F0702030302020204" pitchFamily="66" charset="0"/>
              </a:rPr>
              <a:t> Term</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In September 1841, Sam Houston was elected President of the Republic of Texas for a </a:t>
            </a:r>
            <a:r>
              <a:rPr lang="en-US" u="sng" dirty="0" smtClean="0">
                <a:latin typeface="Comic Sans MS" panose="030F0702030302020204" pitchFamily="66" charset="0"/>
              </a:rPr>
              <a:t>second </a:t>
            </a:r>
            <a:r>
              <a:rPr lang="en-US" dirty="0" smtClean="0">
                <a:latin typeface="Comic Sans MS" panose="030F0702030302020204" pitchFamily="66" charset="0"/>
              </a:rPr>
              <a:t>time. </a:t>
            </a:r>
          </a:p>
          <a:p>
            <a:r>
              <a:rPr lang="en-US" dirty="0" smtClean="0">
                <a:latin typeface="Comic Sans MS" panose="030F0702030302020204" pitchFamily="66" charset="0"/>
              </a:rPr>
              <a:t>In a speech to the Texas legislature, Houston presented his plan to </a:t>
            </a:r>
            <a:r>
              <a:rPr lang="en-US" u="sng" dirty="0" smtClean="0">
                <a:latin typeface="Comic Sans MS" panose="030F0702030302020204" pitchFamily="66" charset="0"/>
              </a:rPr>
              <a:t>undo</a:t>
            </a:r>
            <a:r>
              <a:rPr lang="en-US" dirty="0" smtClean="0">
                <a:latin typeface="Comic Sans MS" panose="030F0702030302020204" pitchFamily="66" charset="0"/>
              </a:rPr>
              <a:t> most Lamar’s domestic and foreign </a:t>
            </a:r>
            <a:r>
              <a:rPr lang="en-US" u="sng" dirty="0" smtClean="0">
                <a:latin typeface="Comic Sans MS" panose="030F0702030302020204" pitchFamily="66" charset="0"/>
              </a:rPr>
              <a:t>policies</a:t>
            </a:r>
            <a:r>
              <a:rPr lang="en-US" dirty="0" smtClean="0">
                <a:latin typeface="Comic Sans MS" panose="030F0702030302020204" pitchFamily="66" charset="0"/>
              </a:rPr>
              <a:t>. </a:t>
            </a:r>
          </a:p>
          <a:p>
            <a:r>
              <a:rPr lang="en-US" dirty="0" smtClean="0">
                <a:latin typeface="Comic Sans MS" panose="030F0702030302020204" pitchFamily="66" charset="0"/>
              </a:rPr>
              <a:t>Houston planned on working to cut government </a:t>
            </a:r>
            <a:r>
              <a:rPr lang="en-US" u="sng" dirty="0" smtClean="0">
                <a:latin typeface="Comic Sans MS" panose="030F0702030302020204" pitchFamily="66" charset="0"/>
              </a:rPr>
              <a:t>spending</a:t>
            </a:r>
            <a:r>
              <a:rPr lang="en-US" dirty="0" smtClean="0">
                <a:latin typeface="Comic Sans MS" panose="030F0702030302020204" pitchFamily="66" charset="0"/>
              </a:rPr>
              <a:t>, make </a:t>
            </a:r>
            <a:r>
              <a:rPr lang="en-US" u="sng" dirty="0" smtClean="0">
                <a:latin typeface="Comic Sans MS" panose="030F0702030302020204" pitchFamily="66" charset="0"/>
              </a:rPr>
              <a:t>peace</a:t>
            </a:r>
            <a:r>
              <a:rPr lang="en-US" dirty="0" smtClean="0">
                <a:latin typeface="Comic Sans MS" panose="030F0702030302020204" pitchFamily="66" charset="0"/>
              </a:rPr>
              <a:t> with the Native Americans, and get Texas </a:t>
            </a:r>
            <a:r>
              <a:rPr lang="en-US" u="sng" dirty="0" smtClean="0">
                <a:latin typeface="Comic Sans MS" panose="030F0702030302020204" pitchFamily="66" charset="0"/>
              </a:rPr>
              <a:t>annexed</a:t>
            </a:r>
            <a:r>
              <a:rPr lang="en-US" dirty="0" smtClean="0">
                <a:latin typeface="Comic Sans MS" panose="030F0702030302020204" pitchFamily="66" charset="0"/>
              </a:rPr>
              <a:t> by the United States. </a:t>
            </a:r>
            <a:endParaRPr lang="en-US" dirty="0">
              <a:latin typeface="Comic Sans MS" panose="030F0702030302020204" pitchFamily="66" charset="0"/>
            </a:endParaRPr>
          </a:p>
        </p:txBody>
      </p:sp>
    </p:spTree>
    <p:extLst>
      <p:ext uri="{BB962C8B-B14F-4D97-AF65-F5344CB8AC3E}">
        <p14:creationId xmlns:p14="http://schemas.microsoft.com/office/powerpoint/2010/main" val="3492003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Cutting Cost</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In an attempt to cut government spending, Houston</a:t>
            </a:r>
            <a:r>
              <a:rPr lang="en-US" u="sng" dirty="0" smtClean="0">
                <a:latin typeface="Comic Sans MS" panose="030F0702030302020204" pitchFamily="66" charset="0"/>
              </a:rPr>
              <a:t> fired </a:t>
            </a:r>
            <a:r>
              <a:rPr lang="en-US" dirty="0" smtClean="0">
                <a:latin typeface="Comic Sans MS" panose="030F0702030302020204" pitchFamily="66" charset="0"/>
              </a:rPr>
              <a:t>many government employees, and cut the salaries of others. </a:t>
            </a:r>
            <a:endParaRPr lang="en-US" dirty="0">
              <a:latin typeface="Comic Sans MS" panose="030F0702030302020204" pitchFamily="66" charset="0"/>
            </a:endParaRPr>
          </a:p>
          <a:p>
            <a:r>
              <a:rPr lang="en-US" dirty="0" smtClean="0">
                <a:latin typeface="Comic Sans MS" panose="030F0702030302020204" pitchFamily="66" charset="0"/>
              </a:rPr>
              <a:t>Houston attempted to </a:t>
            </a:r>
            <a:r>
              <a:rPr lang="en-US" u="sng" dirty="0" smtClean="0">
                <a:latin typeface="Comic Sans MS" panose="030F0702030302020204" pitchFamily="66" charset="0"/>
              </a:rPr>
              <a:t>sell </a:t>
            </a:r>
            <a:r>
              <a:rPr lang="en-US" dirty="0" smtClean="0">
                <a:latin typeface="Comic Sans MS" panose="030F0702030302020204" pitchFamily="66" charset="0"/>
              </a:rPr>
              <a:t>the small Texas Navy, but the citizens of Galveston blocked to him. </a:t>
            </a:r>
          </a:p>
          <a:p>
            <a:r>
              <a:rPr lang="en-US" dirty="0" smtClean="0">
                <a:latin typeface="Comic Sans MS" panose="030F0702030302020204" pitchFamily="66" charset="0"/>
              </a:rPr>
              <a:t>Despite his efforts, by the time Houston left office, Texas’s </a:t>
            </a:r>
            <a:r>
              <a:rPr lang="en-US" u="sng" dirty="0" smtClean="0">
                <a:latin typeface="Comic Sans MS" panose="030F0702030302020204" pitchFamily="66" charset="0"/>
              </a:rPr>
              <a:t>debt </a:t>
            </a:r>
            <a:r>
              <a:rPr lang="en-US" dirty="0" smtClean="0">
                <a:latin typeface="Comic Sans MS" panose="030F0702030302020204" pitchFamily="66" charset="0"/>
              </a:rPr>
              <a:t>was almost </a:t>
            </a:r>
            <a:r>
              <a:rPr lang="en-US" u="sng" dirty="0" smtClean="0">
                <a:latin typeface="Comic Sans MS" panose="030F0702030302020204" pitchFamily="66" charset="0"/>
              </a:rPr>
              <a:t>12</a:t>
            </a:r>
            <a:r>
              <a:rPr lang="en-US" dirty="0" smtClean="0">
                <a:latin typeface="Comic Sans MS" panose="030F0702030302020204" pitchFamily="66" charset="0"/>
              </a:rPr>
              <a:t> million dollars by 1846. </a:t>
            </a:r>
            <a:endParaRPr lang="en-US" dirty="0">
              <a:latin typeface="Comic Sans MS" panose="030F0702030302020204" pitchFamily="66" charset="0"/>
            </a:endParaRPr>
          </a:p>
        </p:txBody>
      </p:sp>
    </p:spTree>
    <p:extLst>
      <p:ext uri="{BB962C8B-B14F-4D97-AF65-F5344CB8AC3E}">
        <p14:creationId xmlns:p14="http://schemas.microsoft.com/office/powerpoint/2010/main" val="2540752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Peace with Native Tribes </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Houston renewed </a:t>
            </a:r>
            <a:r>
              <a:rPr lang="en-US" u="sng" dirty="0" smtClean="0">
                <a:latin typeface="Comic Sans MS" panose="030F0702030302020204" pitchFamily="66" charset="0"/>
              </a:rPr>
              <a:t>peace </a:t>
            </a:r>
            <a:r>
              <a:rPr lang="en-US" dirty="0" smtClean="0">
                <a:latin typeface="Comic Sans MS" panose="030F0702030302020204" pitchFamily="66" charset="0"/>
              </a:rPr>
              <a:t>efforts with Native tribes, and attempted to treat the tribes </a:t>
            </a:r>
            <a:r>
              <a:rPr lang="en-US" u="sng" dirty="0" smtClean="0">
                <a:latin typeface="Comic Sans MS" panose="030F0702030302020204" pitchFamily="66" charset="0"/>
              </a:rPr>
              <a:t>fairly</a:t>
            </a:r>
            <a:r>
              <a:rPr lang="en-US" dirty="0" smtClean="0">
                <a:latin typeface="Comic Sans MS" panose="030F0702030302020204" pitchFamily="66" charset="0"/>
              </a:rPr>
              <a:t>. </a:t>
            </a:r>
          </a:p>
          <a:p>
            <a:r>
              <a:rPr lang="en-US" dirty="0" smtClean="0">
                <a:latin typeface="Comic Sans MS" panose="030F0702030302020204" pitchFamily="66" charset="0"/>
              </a:rPr>
              <a:t>He established </a:t>
            </a:r>
            <a:r>
              <a:rPr lang="en-US" u="sng" dirty="0" smtClean="0">
                <a:latin typeface="Comic Sans MS" panose="030F0702030302020204" pitchFamily="66" charset="0"/>
              </a:rPr>
              <a:t>trading </a:t>
            </a:r>
            <a:r>
              <a:rPr lang="en-US" dirty="0" smtClean="0">
                <a:latin typeface="Comic Sans MS" panose="030F0702030302020204" pitchFamily="66" charset="0"/>
              </a:rPr>
              <a:t>posts to provide the tribes with supplies, and convinced 11 tribes to sign peace, and trade treaties. </a:t>
            </a:r>
            <a:endParaRPr lang="en-US" dirty="0">
              <a:latin typeface="Comic Sans MS" panose="030F0702030302020204" pitchFamily="66" charset="0"/>
            </a:endParaRPr>
          </a:p>
        </p:txBody>
      </p:sp>
    </p:spTree>
    <p:extLst>
      <p:ext uri="{BB962C8B-B14F-4D97-AF65-F5344CB8AC3E}">
        <p14:creationId xmlns:p14="http://schemas.microsoft.com/office/powerpoint/2010/main" val="3581811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Trouble with Mexico</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Comic Sans MS" panose="030F0702030302020204" pitchFamily="66" charset="0"/>
              </a:rPr>
              <a:t>In March 1842, 700 Mexican soldiers</a:t>
            </a:r>
            <a:r>
              <a:rPr lang="en-US" u="sng" dirty="0" smtClean="0">
                <a:latin typeface="Comic Sans MS" panose="030F0702030302020204" pitchFamily="66" charset="0"/>
              </a:rPr>
              <a:t> invaded </a:t>
            </a:r>
            <a:r>
              <a:rPr lang="en-US" dirty="0" smtClean="0">
                <a:latin typeface="Comic Sans MS" panose="030F0702030302020204" pitchFamily="66" charset="0"/>
              </a:rPr>
              <a:t>Texas, and captured San Antonio. They quickly withdrew back to </a:t>
            </a:r>
            <a:r>
              <a:rPr lang="en-US" u="sng" dirty="0" smtClean="0">
                <a:latin typeface="Comic Sans MS" panose="030F0702030302020204" pitchFamily="66" charset="0"/>
              </a:rPr>
              <a:t>Mexico. </a:t>
            </a:r>
            <a:r>
              <a:rPr lang="en-US" dirty="0" smtClean="0">
                <a:latin typeface="Comic Sans MS" panose="030F0702030302020204" pitchFamily="66" charset="0"/>
              </a:rPr>
              <a:t>As a result of the Mexican invasion, Houston ordered the archives or stored official government documents moved from the Texas capital of </a:t>
            </a:r>
            <a:r>
              <a:rPr lang="en-US" u="sng" dirty="0" smtClean="0">
                <a:latin typeface="Comic Sans MS" panose="030F0702030302020204" pitchFamily="66" charset="0"/>
              </a:rPr>
              <a:t>Austin</a:t>
            </a:r>
            <a:r>
              <a:rPr lang="en-US" dirty="0" smtClean="0">
                <a:latin typeface="Comic Sans MS" panose="030F0702030302020204" pitchFamily="66" charset="0"/>
              </a:rPr>
              <a:t>.</a:t>
            </a:r>
          </a:p>
          <a:p>
            <a:r>
              <a:rPr lang="en-US" dirty="0" smtClean="0">
                <a:latin typeface="Comic Sans MS" panose="030F0702030302020204" pitchFamily="66" charset="0"/>
              </a:rPr>
              <a:t>Many citizens in Austin were convinced that Houston wanted to move the capital back to the City of </a:t>
            </a:r>
            <a:r>
              <a:rPr lang="en-US" u="sng" dirty="0" smtClean="0">
                <a:latin typeface="Comic Sans MS" panose="030F0702030302020204" pitchFamily="66" charset="0"/>
              </a:rPr>
              <a:t>Houston</a:t>
            </a:r>
            <a:r>
              <a:rPr lang="en-US" dirty="0" smtClean="0">
                <a:latin typeface="Comic Sans MS" panose="030F0702030302020204" pitchFamily="66" charset="0"/>
              </a:rPr>
              <a:t>. </a:t>
            </a:r>
          </a:p>
          <a:p>
            <a:r>
              <a:rPr lang="en-US" dirty="0" smtClean="0">
                <a:latin typeface="Comic Sans MS" panose="030F0702030302020204" pitchFamily="66" charset="0"/>
              </a:rPr>
              <a:t>The Texas Rangers arrived in Austin to move the </a:t>
            </a:r>
            <a:r>
              <a:rPr lang="en-US" u="sng" dirty="0" smtClean="0">
                <a:latin typeface="Comic Sans MS" panose="030F0702030302020204" pitchFamily="66" charset="0"/>
              </a:rPr>
              <a:t>archives</a:t>
            </a:r>
            <a:r>
              <a:rPr lang="en-US" dirty="0" smtClean="0">
                <a:latin typeface="Comic Sans MS" panose="030F0702030302020204" pitchFamily="66" charset="0"/>
              </a:rPr>
              <a:t>, citizens of Austin started </a:t>
            </a:r>
            <a:r>
              <a:rPr lang="en-US" u="sng" dirty="0" smtClean="0">
                <a:latin typeface="Comic Sans MS" panose="030F0702030302020204" pitchFamily="66" charset="0"/>
              </a:rPr>
              <a:t>shooting </a:t>
            </a:r>
            <a:r>
              <a:rPr lang="en-US" dirty="0" smtClean="0">
                <a:latin typeface="Comic Sans MS" panose="030F0702030302020204" pitchFamily="66" charset="0"/>
              </a:rPr>
              <a:t>at the Rangers. </a:t>
            </a:r>
          </a:p>
          <a:p>
            <a:r>
              <a:rPr lang="en-US" dirty="0" smtClean="0">
                <a:latin typeface="Comic Sans MS" panose="030F0702030302020204" pitchFamily="66" charset="0"/>
              </a:rPr>
              <a:t>This event became known as the archives war. The archives, and the capital, remained in Austin. </a:t>
            </a:r>
            <a:endParaRPr lang="en-US" dirty="0">
              <a:latin typeface="Comic Sans MS" panose="030F0702030302020204" pitchFamily="66" charset="0"/>
            </a:endParaRPr>
          </a:p>
        </p:txBody>
      </p:sp>
    </p:spTree>
    <p:extLst>
      <p:ext uri="{BB962C8B-B14F-4D97-AF65-F5344CB8AC3E}">
        <p14:creationId xmlns:p14="http://schemas.microsoft.com/office/powerpoint/2010/main" val="3321485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Meir Expedition </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Without orders, in December of 1842, a force of 300 Texas soldiers under the command of Colonel Fisher crossed the Rio Grande, and invaded Mexico. This was in </a:t>
            </a:r>
            <a:r>
              <a:rPr lang="en-US" u="sng" dirty="0" smtClean="0">
                <a:latin typeface="Comic Sans MS" panose="030F0702030302020204" pitchFamily="66" charset="0"/>
              </a:rPr>
              <a:t>response</a:t>
            </a:r>
            <a:r>
              <a:rPr lang="en-US" dirty="0" smtClean="0">
                <a:latin typeface="Comic Sans MS" panose="030F0702030302020204" pitchFamily="66" charset="0"/>
              </a:rPr>
              <a:t> to several Mexican</a:t>
            </a:r>
            <a:r>
              <a:rPr lang="en-US" u="sng" dirty="0" smtClean="0">
                <a:latin typeface="Comic Sans MS" panose="030F0702030302020204" pitchFamily="66" charset="0"/>
              </a:rPr>
              <a:t> invasions </a:t>
            </a:r>
            <a:r>
              <a:rPr lang="en-US" dirty="0" smtClean="0">
                <a:latin typeface="Comic Sans MS" panose="030F0702030302020204" pitchFamily="66" charset="0"/>
              </a:rPr>
              <a:t>of Texas. </a:t>
            </a:r>
          </a:p>
          <a:p>
            <a:r>
              <a:rPr lang="en-US" dirty="0" smtClean="0">
                <a:latin typeface="Comic Sans MS" panose="030F0702030302020204" pitchFamily="66" charset="0"/>
              </a:rPr>
              <a:t>The Texas soldiers attacked the Mexican town of Meir. The Texans were </a:t>
            </a:r>
            <a:r>
              <a:rPr lang="en-US" u="sng" dirty="0" smtClean="0">
                <a:latin typeface="Comic Sans MS" panose="030F0702030302020204" pitchFamily="66" charset="0"/>
              </a:rPr>
              <a:t>defeated </a:t>
            </a:r>
            <a:r>
              <a:rPr lang="en-US" dirty="0" smtClean="0">
                <a:latin typeface="Comic Sans MS" panose="030F0702030302020204" pitchFamily="66" charset="0"/>
              </a:rPr>
              <a:t>by a force of 900 Mexican soldiers who arrived to protect the town. </a:t>
            </a:r>
          </a:p>
          <a:p>
            <a:r>
              <a:rPr lang="en-US" dirty="0" smtClean="0">
                <a:latin typeface="Comic Sans MS" panose="030F0702030302020204" pitchFamily="66" charset="0"/>
              </a:rPr>
              <a:t>176 Texas soldiers were taken prisoner.</a:t>
            </a:r>
          </a:p>
          <a:p>
            <a:endParaRPr lang="en-US" dirty="0">
              <a:latin typeface="Comic Sans MS" panose="030F0702030302020204" pitchFamily="66" charset="0"/>
            </a:endParaRPr>
          </a:p>
        </p:txBody>
      </p:sp>
    </p:spTree>
    <p:extLst>
      <p:ext uri="{BB962C8B-B14F-4D97-AF65-F5344CB8AC3E}">
        <p14:creationId xmlns:p14="http://schemas.microsoft.com/office/powerpoint/2010/main" val="186521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01931"/>
          </a:xfrm>
        </p:spPr>
        <p:txBody>
          <a:bodyPr>
            <a:normAutofit fontScale="90000"/>
          </a:bodyPr>
          <a:lstStyle/>
          <a:p>
            <a:r>
              <a:rPr lang="en-US" dirty="0" smtClean="0"/>
              <a:t>On the next blank page in your journal write the title: </a:t>
            </a:r>
            <a:br>
              <a:rPr lang="en-US" dirty="0" smtClean="0"/>
            </a:br>
            <a:r>
              <a:rPr lang="en-US" dirty="0" smtClean="0"/>
              <a:t>Republic of Texas 1836-1845</a:t>
            </a:r>
            <a:endParaRPr lang="en-US" dirty="0"/>
          </a:p>
        </p:txBody>
      </p:sp>
      <p:sp>
        <p:nvSpPr>
          <p:cNvPr id="3" name="Content Placeholder 2"/>
          <p:cNvSpPr>
            <a:spLocks noGrp="1"/>
          </p:cNvSpPr>
          <p:nvPr>
            <p:ph sz="quarter" idx="1"/>
          </p:nvPr>
        </p:nvSpPr>
        <p:spPr/>
        <p:txBody>
          <a:bodyPr>
            <a:normAutofit/>
          </a:bodyPr>
          <a:lstStyle/>
          <a:p>
            <a:r>
              <a:rPr lang="en-US" sz="3600" dirty="0" smtClean="0"/>
              <a:t>Read and discuss the Vocabulary Terms as a class</a:t>
            </a:r>
          </a:p>
          <a:p>
            <a:r>
              <a:rPr lang="en-US" sz="3600" dirty="0" smtClean="0"/>
              <a:t>Glue into your Journal</a:t>
            </a:r>
          </a:p>
          <a:p>
            <a:r>
              <a:rPr lang="en-US" sz="3600" dirty="0" smtClean="0"/>
              <a:t>Begin Notes</a:t>
            </a:r>
          </a:p>
          <a:p>
            <a:endParaRPr lang="en-US" sz="3600" dirty="0"/>
          </a:p>
          <a:p>
            <a:endParaRPr lang="en-US" sz="3600" dirty="0" smtClean="0"/>
          </a:p>
          <a:p>
            <a:pPr marL="0" indent="0">
              <a:buNone/>
            </a:pPr>
            <a:endParaRPr lang="en-US" sz="3600" u="sng" dirty="0"/>
          </a:p>
        </p:txBody>
      </p:sp>
    </p:spTree>
    <p:extLst>
      <p:ext uri="{BB962C8B-B14F-4D97-AF65-F5344CB8AC3E}">
        <p14:creationId xmlns:p14="http://schemas.microsoft.com/office/powerpoint/2010/main" val="3904531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The Black Bean Episode </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Santa Anna, who was back in </a:t>
            </a:r>
            <a:r>
              <a:rPr lang="en-US" u="sng" dirty="0" smtClean="0">
                <a:latin typeface="Comic Sans MS" panose="030F0702030302020204" pitchFamily="66" charset="0"/>
              </a:rPr>
              <a:t>power</a:t>
            </a:r>
            <a:r>
              <a:rPr lang="en-US" dirty="0" smtClean="0">
                <a:latin typeface="Comic Sans MS" panose="030F0702030302020204" pitchFamily="66" charset="0"/>
              </a:rPr>
              <a:t> (this occurred 11 times over the course of 20 years in Mexico), ordered</a:t>
            </a:r>
            <a:r>
              <a:rPr lang="en-US" u="sng" dirty="0" smtClean="0">
                <a:latin typeface="Comic Sans MS" panose="030F0702030302020204" pitchFamily="66" charset="0"/>
              </a:rPr>
              <a:t> 1 </a:t>
            </a:r>
            <a:r>
              <a:rPr lang="en-US" dirty="0" smtClean="0">
                <a:latin typeface="Comic Sans MS" panose="030F0702030302020204" pitchFamily="66" charset="0"/>
              </a:rPr>
              <a:t>out of every </a:t>
            </a:r>
            <a:r>
              <a:rPr lang="en-US" u="sng" dirty="0" smtClean="0">
                <a:latin typeface="Comic Sans MS" panose="030F0702030302020204" pitchFamily="66" charset="0"/>
              </a:rPr>
              <a:t>ten </a:t>
            </a:r>
            <a:r>
              <a:rPr lang="en-US" dirty="0" smtClean="0">
                <a:latin typeface="Comic Sans MS" panose="030F0702030302020204" pitchFamily="66" charset="0"/>
              </a:rPr>
              <a:t>Texas prisoners to be executed.</a:t>
            </a:r>
          </a:p>
          <a:p>
            <a:r>
              <a:rPr lang="en-US" dirty="0" smtClean="0">
                <a:latin typeface="Comic Sans MS" panose="030F0702030302020204" pitchFamily="66" charset="0"/>
              </a:rPr>
              <a:t>The prisoners were forced to draw beans from a vase. A </a:t>
            </a:r>
            <a:r>
              <a:rPr lang="en-US" u="sng" dirty="0" smtClean="0">
                <a:latin typeface="Comic Sans MS" panose="030F0702030302020204" pitchFamily="66" charset="0"/>
              </a:rPr>
              <a:t>white </a:t>
            </a:r>
            <a:r>
              <a:rPr lang="en-US" dirty="0" smtClean="0">
                <a:latin typeface="Comic Sans MS" panose="030F0702030302020204" pitchFamily="66" charset="0"/>
              </a:rPr>
              <a:t>bean means you live. A </a:t>
            </a:r>
            <a:r>
              <a:rPr lang="en-US" u="sng" dirty="0" smtClean="0">
                <a:latin typeface="Comic Sans MS" panose="030F0702030302020204" pitchFamily="66" charset="0"/>
              </a:rPr>
              <a:t>black</a:t>
            </a:r>
            <a:r>
              <a:rPr lang="en-US" dirty="0" smtClean="0">
                <a:latin typeface="Comic Sans MS" panose="030F0702030302020204" pitchFamily="66" charset="0"/>
              </a:rPr>
              <a:t> bean, you were executed. </a:t>
            </a:r>
          </a:p>
          <a:p>
            <a:r>
              <a:rPr lang="en-US" u="sng" dirty="0" smtClean="0">
                <a:latin typeface="Comic Sans MS" panose="030F0702030302020204" pitchFamily="66" charset="0"/>
              </a:rPr>
              <a:t>17 </a:t>
            </a:r>
            <a:r>
              <a:rPr lang="en-US" dirty="0" smtClean="0">
                <a:latin typeface="Comic Sans MS" panose="030F0702030302020204" pitchFamily="66" charset="0"/>
              </a:rPr>
              <a:t>Texans were executed, and the rest were imprisoned in Mexico City. The survivors were eventually released in September of 1844.  </a:t>
            </a:r>
          </a:p>
          <a:p>
            <a:endParaRPr lang="en-US" dirty="0">
              <a:latin typeface="Comic Sans MS" panose="030F0702030302020204" pitchFamily="66" charset="0"/>
            </a:endParaRPr>
          </a:p>
        </p:txBody>
      </p:sp>
    </p:spTree>
    <p:extLst>
      <p:ext uri="{BB962C8B-B14F-4D97-AF65-F5344CB8AC3E}">
        <p14:creationId xmlns:p14="http://schemas.microsoft.com/office/powerpoint/2010/main" val="1014483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made the Grade? Worksheet</a:t>
            </a:r>
            <a:endParaRPr lang="en-US" dirty="0"/>
          </a:p>
        </p:txBody>
      </p:sp>
      <p:sp>
        <p:nvSpPr>
          <p:cNvPr id="3" name="Content Placeholder 2"/>
          <p:cNvSpPr>
            <a:spLocks noGrp="1"/>
          </p:cNvSpPr>
          <p:nvPr>
            <p:ph sz="quarter" idx="1"/>
          </p:nvPr>
        </p:nvSpPr>
        <p:spPr/>
        <p:txBody>
          <a:bodyPr/>
          <a:lstStyle/>
          <a:p>
            <a:pPr marL="0" indent="0">
              <a:buNone/>
            </a:pPr>
            <a:r>
              <a:rPr lang="en-US" dirty="0" smtClean="0"/>
              <a:t>Objective: </a:t>
            </a:r>
          </a:p>
          <a:p>
            <a:pPr marL="0" indent="0">
              <a:buNone/>
            </a:pPr>
            <a:r>
              <a:rPr lang="en-US" dirty="0" smtClean="0"/>
              <a:t>I will be able to take what I learned about Houston and Lamar and grade them based on their presidential policies. I will have to give reasons to support why I graded them this way</a:t>
            </a:r>
          </a:p>
          <a:p>
            <a:pPr marL="0" indent="0">
              <a:buNone/>
            </a:pPr>
            <a:endParaRPr lang="en-US" dirty="0"/>
          </a:p>
          <a:p>
            <a:pPr marL="514350" indent="-514350">
              <a:buAutoNum type="arabicPeriod"/>
            </a:pPr>
            <a:r>
              <a:rPr lang="en-US" dirty="0" smtClean="0"/>
              <a:t>Using notes and if needed textbook p.261-273</a:t>
            </a:r>
          </a:p>
          <a:p>
            <a:pPr marL="514350" indent="-514350">
              <a:buAutoNum type="arabicPeriod"/>
            </a:pPr>
            <a:r>
              <a:rPr lang="en-US" dirty="0" smtClean="0"/>
              <a:t>Grade each president (A-F) and explain what they did to earn that grade</a:t>
            </a:r>
            <a:endParaRPr lang="en-US" dirty="0"/>
          </a:p>
        </p:txBody>
      </p:sp>
    </p:spTree>
    <p:extLst>
      <p:ext uri="{BB962C8B-B14F-4D97-AF65-F5344CB8AC3E}">
        <p14:creationId xmlns:p14="http://schemas.microsoft.com/office/powerpoint/2010/main" val="3104760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Anson Jones and Annexation </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In 1844, Anson Jones was </a:t>
            </a:r>
            <a:r>
              <a:rPr lang="en-US" u="sng" dirty="0" smtClean="0">
                <a:latin typeface="Comic Sans MS" panose="030F0702030302020204" pitchFamily="66" charset="0"/>
              </a:rPr>
              <a:t>elected</a:t>
            </a:r>
            <a:r>
              <a:rPr lang="en-US" dirty="0" smtClean="0">
                <a:latin typeface="Comic Sans MS" panose="030F0702030302020204" pitchFamily="66" charset="0"/>
              </a:rPr>
              <a:t> president of the Republic of Texas.</a:t>
            </a:r>
          </a:p>
          <a:p>
            <a:r>
              <a:rPr lang="en-US" dirty="0" smtClean="0">
                <a:latin typeface="Comic Sans MS" panose="030F0702030302020204" pitchFamily="66" charset="0"/>
              </a:rPr>
              <a:t>Public opinion in Texas still </a:t>
            </a:r>
            <a:r>
              <a:rPr lang="en-US" u="sng" dirty="0" smtClean="0">
                <a:latin typeface="Comic Sans MS" panose="030F0702030302020204" pitchFamily="66" charset="0"/>
              </a:rPr>
              <a:t>favored</a:t>
            </a:r>
            <a:r>
              <a:rPr lang="en-US" dirty="0" smtClean="0">
                <a:latin typeface="Comic Sans MS" panose="030F0702030302020204" pitchFamily="66" charset="0"/>
              </a:rPr>
              <a:t> Texas becoming part of the United States, or annexed by the U.S. </a:t>
            </a:r>
          </a:p>
          <a:p>
            <a:r>
              <a:rPr lang="en-US" dirty="0" smtClean="0">
                <a:latin typeface="Comic Sans MS" panose="030F0702030302020204" pitchFamily="66" charset="0"/>
              </a:rPr>
              <a:t>In the same year a </a:t>
            </a:r>
            <a:r>
              <a:rPr lang="en-US" u="sng" dirty="0" smtClean="0">
                <a:latin typeface="Comic Sans MS" panose="030F0702030302020204" pitchFamily="66" charset="0"/>
              </a:rPr>
              <a:t>treaty</a:t>
            </a:r>
            <a:r>
              <a:rPr lang="en-US" dirty="0" smtClean="0">
                <a:latin typeface="Comic Sans MS" panose="030F0702030302020204" pitchFamily="66" charset="0"/>
              </a:rPr>
              <a:t> was introduced in the U.S. Congress for Texas to be </a:t>
            </a:r>
            <a:r>
              <a:rPr lang="en-US" u="sng" dirty="0" smtClean="0">
                <a:latin typeface="Comic Sans MS" panose="030F0702030302020204" pitchFamily="66" charset="0"/>
              </a:rPr>
              <a:t>annexed</a:t>
            </a:r>
            <a:r>
              <a:rPr lang="en-US" dirty="0" smtClean="0">
                <a:latin typeface="Comic Sans MS" panose="030F0702030302020204" pitchFamily="66" charset="0"/>
              </a:rPr>
              <a:t> by the United States. </a:t>
            </a:r>
            <a:endParaRPr lang="en-US" dirty="0">
              <a:latin typeface="Comic Sans MS" panose="030F0702030302020204" pitchFamily="66" charset="0"/>
            </a:endParaRPr>
          </a:p>
        </p:txBody>
      </p:sp>
    </p:spTree>
    <p:extLst>
      <p:ext uri="{BB962C8B-B14F-4D97-AF65-F5344CB8AC3E}">
        <p14:creationId xmlns:p14="http://schemas.microsoft.com/office/powerpoint/2010/main" val="3101795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Treaty of 1844</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The treaty stated that Texas would join the U.S. as a </a:t>
            </a:r>
            <a:r>
              <a:rPr lang="en-US" u="sng" dirty="0" smtClean="0">
                <a:latin typeface="Comic Sans MS" panose="030F0702030302020204" pitchFamily="66" charset="0"/>
              </a:rPr>
              <a:t>territory</a:t>
            </a:r>
            <a:r>
              <a:rPr lang="en-US" dirty="0" smtClean="0">
                <a:latin typeface="Comic Sans MS" panose="030F0702030302020204" pitchFamily="66" charset="0"/>
              </a:rPr>
              <a:t>, not a state.</a:t>
            </a:r>
          </a:p>
          <a:p>
            <a:r>
              <a:rPr lang="en-US" dirty="0" smtClean="0">
                <a:latin typeface="Comic Sans MS" panose="030F0702030302020204" pitchFamily="66" charset="0"/>
              </a:rPr>
              <a:t>The U.S. would pay off all of the </a:t>
            </a:r>
            <a:r>
              <a:rPr lang="en-US" u="sng" dirty="0" smtClean="0">
                <a:latin typeface="Comic Sans MS" panose="030F0702030302020204" pitchFamily="66" charset="0"/>
              </a:rPr>
              <a:t>public debt </a:t>
            </a:r>
            <a:r>
              <a:rPr lang="en-US" dirty="0" smtClean="0">
                <a:latin typeface="Comic Sans MS" panose="030F0702030302020204" pitchFamily="66" charset="0"/>
              </a:rPr>
              <a:t>owed by Texas.  </a:t>
            </a:r>
          </a:p>
          <a:p>
            <a:r>
              <a:rPr lang="en-US" dirty="0" smtClean="0">
                <a:latin typeface="Comic Sans MS" panose="030F0702030302020204" pitchFamily="66" charset="0"/>
              </a:rPr>
              <a:t>Texas would give up all claims to the </a:t>
            </a:r>
            <a:r>
              <a:rPr lang="en-US" u="sng" dirty="0" smtClean="0">
                <a:latin typeface="Comic Sans MS" panose="030F0702030302020204" pitchFamily="66" charset="0"/>
              </a:rPr>
              <a:t>public land </a:t>
            </a:r>
            <a:r>
              <a:rPr lang="en-US" dirty="0" smtClean="0">
                <a:latin typeface="Comic Sans MS" panose="030F0702030302020204" pitchFamily="66" charset="0"/>
              </a:rPr>
              <a:t>in Texas. </a:t>
            </a:r>
          </a:p>
          <a:p>
            <a:r>
              <a:rPr lang="en-US" dirty="0" smtClean="0">
                <a:latin typeface="Comic Sans MS" panose="030F0702030302020204" pitchFamily="66" charset="0"/>
              </a:rPr>
              <a:t>Many Texans were </a:t>
            </a:r>
            <a:r>
              <a:rPr lang="en-US" u="sng" dirty="0" smtClean="0">
                <a:latin typeface="Comic Sans MS" panose="030F0702030302020204" pitchFamily="66" charset="0"/>
              </a:rPr>
              <a:t>disappointed</a:t>
            </a:r>
            <a:r>
              <a:rPr lang="en-US" dirty="0" smtClean="0">
                <a:latin typeface="Comic Sans MS" panose="030F0702030302020204" pitchFamily="66" charset="0"/>
              </a:rPr>
              <a:t> by the terms of the treaty. </a:t>
            </a:r>
          </a:p>
          <a:p>
            <a:r>
              <a:rPr lang="en-US" dirty="0" smtClean="0">
                <a:latin typeface="Comic Sans MS" panose="030F0702030302020204" pitchFamily="66" charset="0"/>
              </a:rPr>
              <a:t>Texans argued Texas needed the public land to sell as a source of </a:t>
            </a:r>
            <a:r>
              <a:rPr lang="en-US" u="sng" dirty="0" smtClean="0">
                <a:latin typeface="Comic Sans MS" panose="030F0702030302020204" pitchFamily="66" charset="0"/>
              </a:rPr>
              <a:t>income</a:t>
            </a:r>
            <a:r>
              <a:rPr lang="en-US" dirty="0" smtClean="0">
                <a:latin typeface="Comic Sans MS" panose="030F0702030302020204" pitchFamily="66" charset="0"/>
              </a:rPr>
              <a:t> for the state. Texans</a:t>
            </a:r>
            <a:r>
              <a:rPr lang="en-US" dirty="0">
                <a:latin typeface="Comic Sans MS" panose="030F0702030302020204" pitchFamily="66" charset="0"/>
              </a:rPr>
              <a:t> </a:t>
            </a:r>
            <a:r>
              <a:rPr lang="en-US" dirty="0" smtClean="0">
                <a:latin typeface="Comic Sans MS" panose="030F0702030302020204" pitchFamily="66" charset="0"/>
              </a:rPr>
              <a:t>were also disappointed that Texas was becoming a territory, instead of an actual state. </a:t>
            </a:r>
            <a:endParaRPr lang="en-US" dirty="0">
              <a:latin typeface="Comic Sans MS" panose="030F0702030302020204" pitchFamily="66" charset="0"/>
            </a:endParaRPr>
          </a:p>
        </p:txBody>
      </p:sp>
    </p:spTree>
    <p:extLst>
      <p:ext uri="{BB962C8B-B14F-4D97-AF65-F5344CB8AC3E}">
        <p14:creationId xmlns:p14="http://schemas.microsoft.com/office/powerpoint/2010/main" val="112229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Treaty of 1844</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For the treaty to go into effect, the U.S. Senate had to </a:t>
            </a:r>
            <a:r>
              <a:rPr lang="en-US" u="sng" dirty="0" smtClean="0">
                <a:latin typeface="Comic Sans MS" panose="030F0702030302020204" pitchFamily="66" charset="0"/>
              </a:rPr>
              <a:t>approve </a:t>
            </a:r>
            <a:r>
              <a:rPr lang="en-US" dirty="0" smtClean="0">
                <a:latin typeface="Comic Sans MS" panose="030F0702030302020204" pitchFamily="66" charset="0"/>
              </a:rPr>
              <a:t>it. </a:t>
            </a:r>
          </a:p>
          <a:p>
            <a:r>
              <a:rPr lang="en-US" dirty="0" smtClean="0">
                <a:latin typeface="Comic Sans MS" panose="030F0702030302020204" pitchFamily="66" charset="0"/>
              </a:rPr>
              <a:t>Many northern Senators feared adding another </a:t>
            </a:r>
            <a:r>
              <a:rPr lang="en-US" u="sng" dirty="0" smtClean="0">
                <a:latin typeface="Comic Sans MS" panose="030F0702030302020204" pitchFamily="66" charset="0"/>
              </a:rPr>
              <a:t>slave</a:t>
            </a:r>
            <a:r>
              <a:rPr lang="en-US" dirty="0" smtClean="0">
                <a:latin typeface="Comic Sans MS" panose="030F0702030302020204" pitchFamily="66" charset="0"/>
              </a:rPr>
              <a:t> state to the U.S., while other Senators feared that annexing Texas would lead to </a:t>
            </a:r>
            <a:r>
              <a:rPr lang="en-US" u="sng" dirty="0" smtClean="0">
                <a:latin typeface="Comic Sans MS" panose="030F0702030302020204" pitchFamily="66" charset="0"/>
              </a:rPr>
              <a:t>war </a:t>
            </a:r>
            <a:r>
              <a:rPr lang="en-US" dirty="0" smtClean="0">
                <a:latin typeface="Comic Sans MS" panose="030F0702030302020204" pitchFamily="66" charset="0"/>
              </a:rPr>
              <a:t>with Mexico.</a:t>
            </a:r>
          </a:p>
          <a:p>
            <a:r>
              <a:rPr lang="en-US" dirty="0" smtClean="0">
                <a:latin typeface="Comic Sans MS" panose="030F0702030302020204" pitchFamily="66" charset="0"/>
              </a:rPr>
              <a:t>As a result of these concerns the Senate rejected the treaty.  </a:t>
            </a:r>
            <a:endParaRPr lang="en-US" dirty="0">
              <a:latin typeface="Comic Sans MS" panose="030F0702030302020204" pitchFamily="66" charset="0"/>
            </a:endParaRPr>
          </a:p>
        </p:txBody>
      </p:sp>
    </p:spTree>
    <p:extLst>
      <p:ext uri="{BB962C8B-B14F-4D97-AF65-F5344CB8AC3E}">
        <p14:creationId xmlns:p14="http://schemas.microsoft.com/office/powerpoint/2010/main" val="10825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U.S. Presidential Election of 1844</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Comic Sans MS" panose="030F0702030302020204" pitchFamily="66" charset="0"/>
              </a:rPr>
              <a:t>During this period in American history, many Americans supported territorial </a:t>
            </a:r>
            <a:r>
              <a:rPr lang="en-US" u="sng" dirty="0" smtClean="0">
                <a:latin typeface="Comic Sans MS" panose="030F0702030302020204" pitchFamily="66" charset="0"/>
              </a:rPr>
              <a:t>expansion </a:t>
            </a:r>
            <a:r>
              <a:rPr lang="en-US" dirty="0" smtClean="0">
                <a:latin typeface="Comic Sans MS" panose="030F0702030302020204" pitchFamily="66" charset="0"/>
              </a:rPr>
              <a:t>of the U.S.</a:t>
            </a:r>
          </a:p>
          <a:p>
            <a:r>
              <a:rPr lang="en-US" dirty="0" smtClean="0">
                <a:latin typeface="Comic Sans MS" panose="030F0702030302020204" pitchFamily="66" charset="0"/>
              </a:rPr>
              <a:t>This belief is often referred to as </a:t>
            </a:r>
            <a:r>
              <a:rPr lang="en-US" b="1" u="sng" dirty="0" smtClean="0">
                <a:latin typeface="Comic Sans MS" panose="030F0702030302020204" pitchFamily="66" charset="0"/>
              </a:rPr>
              <a:t>Manifest Destiny</a:t>
            </a:r>
            <a:r>
              <a:rPr lang="en-US" dirty="0" smtClean="0">
                <a:latin typeface="Comic Sans MS" panose="030F0702030302020204" pitchFamily="66" charset="0"/>
              </a:rPr>
              <a:t>, or the belief that the U.S. should expand from the Atlantic coast to the Pacific Ocean. </a:t>
            </a:r>
          </a:p>
          <a:p>
            <a:r>
              <a:rPr lang="en-US" dirty="0" smtClean="0">
                <a:latin typeface="Comic Sans MS" panose="030F0702030302020204" pitchFamily="66" charset="0"/>
              </a:rPr>
              <a:t>As a result the issue of Texas became a </a:t>
            </a:r>
            <a:r>
              <a:rPr lang="en-US" u="sng" dirty="0" smtClean="0">
                <a:latin typeface="Comic Sans MS" panose="030F0702030302020204" pitchFamily="66" charset="0"/>
              </a:rPr>
              <a:t>central</a:t>
            </a:r>
            <a:r>
              <a:rPr lang="en-US" dirty="0" smtClean="0">
                <a:latin typeface="Comic Sans MS" panose="030F0702030302020204" pitchFamily="66" charset="0"/>
              </a:rPr>
              <a:t> issue of the 1844 Presidential </a:t>
            </a:r>
            <a:r>
              <a:rPr lang="en-US" u="sng" dirty="0" smtClean="0">
                <a:latin typeface="Comic Sans MS" panose="030F0702030302020204" pitchFamily="66" charset="0"/>
              </a:rPr>
              <a:t>election</a:t>
            </a:r>
            <a:r>
              <a:rPr lang="en-US" dirty="0" smtClean="0">
                <a:latin typeface="Comic Sans MS" panose="030F0702030302020204" pitchFamily="66" charset="0"/>
              </a:rPr>
              <a:t>. </a:t>
            </a:r>
          </a:p>
          <a:p>
            <a:r>
              <a:rPr lang="en-US" dirty="0" smtClean="0">
                <a:latin typeface="Comic Sans MS" panose="030F0702030302020204" pitchFamily="66" charset="0"/>
              </a:rPr>
              <a:t>Presidential candidate, James K. Polk supported the idea of annexing Texas, and the Oregon territory.</a:t>
            </a:r>
          </a:p>
          <a:p>
            <a:r>
              <a:rPr lang="en-US" dirty="0" smtClean="0">
                <a:latin typeface="Comic Sans MS" panose="030F0702030302020204" pitchFamily="66" charset="0"/>
              </a:rPr>
              <a:t>The Oregon territory, was claimed by both the U.S. and Great Britain.   </a:t>
            </a:r>
            <a:endParaRPr lang="en-US" dirty="0">
              <a:latin typeface="Comic Sans MS" panose="030F0702030302020204" pitchFamily="66" charset="0"/>
            </a:endParaRPr>
          </a:p>
        </p:txBody>
      </p:sp>
    </p:spTree>
    <p:extLst>
      <p:ext uri="{BB962C8B-B14F-4D97-AF65-F5344CB8AC3E}">
        <p14:creationId xmlns:p14="http://schemas.microsoft.com/office/powerpoint/2010/main" val="1622206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Polk Wins U.S. Election</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u="sng" dirty="0" smtClean="0">
                <a:latin typeface="Comic Sans MS" panose="030F0702030302020204" pitchFamily="66" charset="0"/>
              </a:rPr>
              <a:t>James K. Polk </a:t>
            </a:r>
            <a:r>
              <a:rPr lang="en-US" dirty="0" smtClean="0">
                <a:latin typeface="Comic Sans MS" panose="030F0702030302020204" pitchFamily="66" charset="0"/>
              </a:rPr>
              <a:t>won the election of 1844 by only 40,000 votes.</a:t>
            </a:r>
          </a:p>
          <a:p>
            <a:r>
              <a:rPr lang="en-US" dirty="0" smtClean="0">
                <a:latin typeface="Comic Sans MS" panose="030F0702030302020204" pitchFamily="66" charset="0"/>
              </a:rPr>
              <a:t>Polk believed his victory meant Americans supported the </a:t>
            </a:r>
            <a:r>
              <a:rPr lang="en-US" u="sng" dirty="0" smtClean="0">
                <a:latin typeface="Comic Sans MS" panose="030F0702030302020204" pitchFamily="66" charset="0"/>
              </a:rPr>
              <a:t>expansion </a:t>
            </a:r>
            <a:r>
              <a:rPr lang="en-US" dirty="0" smtClean="0">
                <a:latin typeface="Comic Sans MS" panose="030F0702030302020204" pitchFamily="66" charset="0"/>
              </a:rPr>
              <a:t>of the U.S.</a:t>
            </a:r>
          </a:p>
          <a:p>
            <a:r>
              <a:rPr lang="en-US" dirty="0" smtClean="0">
                <a:latin typeface="Comic Sans MS" panose="030F0702030302020204" pitchFamily="66" charset="0"/>
              </a:rPr>
              <a:t>In February of 1845, before Polk took office, outgoing President Tyler convinced congressional leaders to issue a </a:t>
            </a:r>
            <a:r>
              <a:rPr lang="en-US" b="1" u="sng" dirty="0" smtClean="0">
                <a:latin typeface="Comic Sans MS" panose="030F0702030302020204" pitchFamily="66" charset="0"/>
              </a:rPr>
              <a:t>joint resolution </a:t>
            </a:r>
            <a:r>
              <a:rPr lang="en-US" dirty="0" smtClean="0">
                <a:latin typeface="Comic Sans MS" panose="030F0702030302020204" pitchFamily="66" charset="0"/>
              </a:rPr>
              <a:t>annexing Texas. </a:t>
            </a:r>
          </a:p>
          <a:p>
            <a:r>
              <a:rPr lang="en-US" dirty="0" smtClean="0">
                <a:latin typeface="Comic Sans MS" panose="030F0702030302020204" pitchFamily="66" charset="0"/>
              </a:rPr>
              <a:t>A joint resolution simply requires </a:t>
            </a:r>
            <a:r>
              <a:rPr lang="en-US" u="sng" dirty="0" smtClean="0">
                <a:latin typeface="Comic Sans MS" panose="030F0702030302020204" pitchFamily="66" charset="0"/>
              </a:rPr>
              <a:t>51% </a:t>
            </a:r>
            <a:r>
              <a:rPr lang="en-US" dirty="0" smtClean="0">
                <a:latin typeface="Comic Sans MS" panose="030F0702030302020204" pitchFamily="66" charset="0"/>
              </a:rPr>
              <a:t>of both houses for the resolution to pass. A treaty requires 67% of the Senate to approve it, for the treaty to become law. </a:t>
            </a:r>
            <a:endParaRPr lang="en-US" dirty="0">
              <a:latin typeface="Comic Sans MS" panose="030F0702030302020204" pitchFamily="66" charset="0"/>
            </a:endParaRPr>
          </a:p>
        </p:txBody>
      </p:sp>
    </p:spTree>
    <p:extLst>
      <p:ext uri="{BB962C8B-B14F-4D97-AF65-F5344CB8AC3E}">
        <p14:creationId xmlns:p14="http://schemas.microsoft.com/office/powerpoint/2010/main" val="2546668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Texas Becomes a State</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Comic Sans MS" panose="030F0702030302020204" pitchFamily="66" charset="0"/>
              </a:rPr>
              <a:t>February 28</a:t>
            </a:r>
            <a:r>
              <a:rPr lang="en-US" baseline="30000" dirty="0" smtClean="0">
                <a:latin typeface="Comic Sans MS" panose="030F0702030302020204" pitchFamily="66" charset="0"/>
              </a:rPr>
              <a:t>th</a:t>
            </a:r>
            <a:r>
              <a:rPr lang="en-US" dirty="0" smtClean="0">
                <a:latin typeface="Comic Sans MS" panose="030F0702030302020204" pitchFamily="66" charset="0"/>
              </a:rPr>
              <a:t>, 1845, Congress passed the joint resolution.</a:t>
            </a:r>
          </a:p>
          <a:p>
            <a:r>
              <a:rPr lang="en-US" dirty="0" smtClean="0">
                <a:latin typeface="Comic Sans MS" panose="030F0702030302020204" pitchFamily="66" charset="0"/>
              </a:rPr>
              <a:t>The terms of the joint resolution were more favorable to Texas. </a:t>
            </a:r>
          </a:p>
          <a:p>
            <a:r>
              <a:rPr lang="en-US" dirty="0" smtClean="0">
                <a:latin typeface="Comic Sans MS" panose="030F0702030302020204" pitchFamily="66" charset="0"/>
              </a:rPr>
              <a:t>Texas enter the Union as a state, not a territory.</a:t>
            </a:r>
          </a:p>
          <a:p>
            <a:r>
              <a:rPr lang="en-US" dirty="0" smtClean="0">
                <a:latin typeface="Comic Sans MS" panose="030F0702030302020204" pitchFamily="66" charset="0"/>
              </a:rPr>
              <a:t>Texas was allowed to keep it’s public land. </a:t>
            </a:r>
          </a:p>
          <a:p>
            <a:r>
              <a:rPr lang="en-US" dirty="0" smtClean="0">
                <a:latin typeface="Comic Sans MS" panose="030F0702030302020204" pitchFamily="66" charset="0"/>
              </a:rPr>
              <a:t>On October 13</a:t>
            </a:r>
            <a:r>
              <a:rPr lang="en-US" baseline="30000" dirty="0" smtClean="0">
                <a:latin typeface="Comic Sans MS" panose="030F0702030302020204" pitchFamily="66" charset="0"/>
              </a:rPr>
              <a:t>th</a:t>
            </a:r>
            <a:r>
              <a:rPr lang="en-US" dirty="0" smtClean="0">
                <a:latin typeface="Comic Sans MS" panose="030F0702030302020204" pitchFamily="66" charset="0"/>
              </a:rPr>
              <a:t>, Texas voters approved the annexation of Texas, and the new state Constitution. </a:t>
            </a:r>
          </a:p>
          <a:p>
            <a:r>
              <a:rPr lang="en-US" dirty="0" smtClean="0">
                <a:latin typeface="Comic Sans MS" panose="030F0702030302020204" pitchFamily="66" charset="0"/>
              </a:rPr>
              <a:t>On December 29</a:t>
            </a:r>
            <a:r>
              <a:rPr lang="en-US" baseline="30000" dirty="0" smtClean="0">
                <a:latin typeface="Comic Sans MS" panose="030F0702030302020204" pitchFamily="66" charset="0"/>
              </a:rPr>
              <a:t>th</a:t>
            </a:r>
            <a:r>
              <a:rPr lang="en-US" dirty="0" smtClean="0">
                <a:latin typeface="Comic Sans MS" panose="030F0702030302020204" pitchFamily="66" charset="0"/>
              </a:rPr>
              <a:t>, 1845, President Polk signed into law the resolution that made Texas a state. </a:t>
            </a:r>
          </a:p>
          <a:p>
            <a:r>
              <a:rPr lang="en-US" dirty="0" smtClean="0">
                <a:latin typeface="Comic Sans MS" panose="030F0702030302020204" pitchFamily="66" charset="0"/>
              </a:rPr>
              <a:t>On February 19</a:t>
            </a:r>
            <a:r>
              <a:rPr lang="en-US" baseline="30000" dirty="0" smtClean="0">
                <a:latin typeface="Comic Sans MS" panose="030F0702030302020204" pitchFamily="66" charset="0"/>
              </a:rPr>
              <a:t>th</a:t>
            </a:r>
            <a:r>
              <a:rPr lang="en-US" dirty="0" smtClean="0">
                <a:latin typeface="Comic Sans MS" panose="030F0702030302020204" pitchFamily="66" charset="0"/>
              </a:rPr>
              <a:t>, 1846, Texas officially became the 28</a:t>
            </a:r>
            <a:r>
              <a:rPr lang="en-US" baseline="30000" dirty="0" smtClean="0">
                <a:latin typeface="Comic Sans MS" panose="030F0702030302020204" pitchFamily="66" charset="0"/>
              </a:rPr>
              <a:t>th</a:t>
            </a:r>
            <a:r>
              <a:rPr lang="en-US" dirty="0" smtClean="0">
                <a:latin typeface="Comic Sans MS" panose="030F0702030302020204" pitchFamily="66" charset="0"/>
              </a:rPr>
              <a:t> state in the U.S. </a:t>
            </a:r>
          </a:p>
        </p:txBody>
      </p:sp>
    </p:spTree>
    <p:extLst>
      <p:ext uri="{BB962C8B-B14F-4D97-AF65-F5344CB8AC3E}">
        <p14:creationId xmlns:p14="http://schemas.microsoft.com/office/powerpoint/2010/main" val="3362379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Texas Got its Shape-Foldable </a:t>
            </a:r>
            <a:endParaRPr lang="en-US" dirty="0"/>
          </a:p>
        </p:txBody>
      </p:sp>
      <p:sp>
        <p:nvSpPr>
          <p:cNvPr id="3" name="Content Placeholder 2"/>
          <p:cNvSpPr>
            <a:spLocks noGrp="1"/>
          </p:cNvSpPr>
          <p:nvPr>
            <p:ph sz="quarter" idx="1"/>
          </p:nvPr>
        </p:nvSpPr>
        <p:spPr/>
        <p:txBody>
          <a:bodyPr/>
          <a:lstStyle/>
          <a:p>
            <a:pPr marL="0" indent="0">
              <a:buNone/>
            </a:pPr>
            <a:r>
              <a:rPr lang="en-US" dirty="0" smtClean="0"/>
              <a:t>Objective: Using my textbook I will be able to identify the causes and effects in How Texas Got Its Shape by creating a foldable listing all the pertinent information. </a:t>
            </a:r>
          </a:p>
          <a:p>
            <a:r>
              <a:rPr lang="en-US" dirty="0" smtClean="0"/>
              <a:t>Find Dates for each event</a:t>
            </a:r>
          </a:p>
          <a:p>
            <a:r>
              <a:rPr lang="en-US" dirty="0" smtClean="0"/>
              <a:t>Create a bulleted list of the CAUSES and a bulleted list of the EFFECTS for each event that led to how Texas looks the way it does today. </a:t>
            </a:r>
          </a:p>
          <a:p>
            <a:endParaRPr lang="en-US" dirty="0" smtClean="0"/>
          </a:p>
          <a:p>
            <a:endParaRPr lang="en-US" dirty="0"/>
          </a:p>
        </p:txBody>
      </p:sp>
    </p:spTree>
    <p:extLst>
      <p:ext uri="{BB962C8B-B14F-4D97-AF65-F5344CB8AC3E}">
        <p14:creationId xmlns:p14="http://schemas.microsoft.com/office/powerpoint/2010/main" val="670034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20255" y="729166"/>
            <a:ext cx="11379200" cy="516772"/>
          </a:xfrm>
        </p:spPr>
        <p:txBody>
          <a:bodyPr>
            <a:normAutofit fontScale="90000"/>
          </a:bodyPr>
          <a:lstStyle/>
          <a:p>
            <a:r>
              <a:rPr lang="en-US" sz="2200" dirty="0">
                <a:solidFill>
                  <a:schemeClr val="accent1">
                    <a:lumMod val="75000"/>
                  </a:schemeClr>
                </a:solidFill>
              </a:rPr>
              <a:t>You have 2 minutes to study the image</a:t>
            </a:r>
            <a:br>
              <a:rPr lang="en-US" sz="2200" dirty="0">
                <a:solidFill>
                  <a:schemeClr val="accent1">
                    <a:lumMod val="75000"/>
                  </a:schemeClr>
                </a:solidFill>
              </a:rPr>
            </a:br>
            <a:r>
              <a:rPr lang="en-US" sz="2200" dirty="0">
                <a:solidFill>
                  <a:schemeClr val="accent1">
                    <a:lumMod val="75000"/>
                  </a:schemeClr>
                </a:solidFill>
              </a:rPr>
              <a:t>look for as many details about the people, objects and activities (actions) going on in the painting </a:t>
            </a:r>
            <a:r>
              <a:rPr lang="en-US" dirty="0">
                <a:solidFill>
                  <a:schemeClr val="accent1">
                    <a:lumMod val="75000"/>
                  </a:schemeClr>
                </a:solidFill>
              </a:rPr>
              <a:t/>
            </a:r>
            <a:br>
              <a:rPr lang="en-US" dirty="0">
                <a:solidFill>
                  <a:schemeClr val="accent1">
                    <a:lumMod val="75000"/>
                  </a:schemeClr>
                </a:solidFill>
              </a:rPr>
            </a:br>
            <a:endParaRPr lang="en-US" dirty="0"/>
          </a:p>
        </p:txBody>
      </p:sp>
      <p:pic>
        <p:nvPicPr>
          <p:cNvPr id="7" name="Content Placeholder 6"/>
          <p:cNvPicPr>
            <a:picLocks noGrp="1" noChangeAspect="1"/>
          </p:cNvPicPr>
          <p:nvPr>
            <p:ph sz="quarter" idx="4294967295"/>
          </p:nvPr>
        </p:nvPicPr>
        <p:blipFill>
          <a:blip r:embed="rId2"/>
          <a:stretch>
            <a:fillRect/>
          </a:stretch>
        </p:blipFill>
        <p:spPr>
          <a:xfrm>
            <a:off x="172409" y="729166"/>
            <a:ext cx="11806232" cy="6030912"/>
          </a:xfrm>
          <a:prstGeom prst="rect">
            <a:avLst/>
          </a:prstGeom>
        </p:spPr>
      </p:pic>
    </p:spTree>
    <p:extLst>
      <p:ext uri="{BB962C8B-B14F-4D97-AF65-F5344CB8AC3E}">
        <p14:creationId xmlns:p14="http://schemas.microsoft.com/office/powerpoint/2010/main" val="4052034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248522"/>
          </a:xfrm>
        </p:spPr>
        <p:txBody>
          <a:bodyPr>
            <a:normAutofit/>
          </a:bodyPr>
          <a:lstStyle/>
          <a:p>
            <a:r>
              <a:rPr lang="en-US" dirty="0" smtClean="0">
                <a:latin typeface="Comic Sans MS" panose="030F0702030302020204" pitchFamily="66" charset="0"/>
              </a:rPr>
              <a:t>The Republic of Texas 1836-1845</a:t>
            </a:r>
            <a:br>
              <a:rPr lang="en-US" dirty="0" smtClean="0">
                <a:latin typeface="Comic Sans MS" panose="030F0702030302020204" pitchFamily="66" charset="0"/>
              </a:rPr>
            </a:br>
            <a:endParaRPr lang="en-US" dirty="0">
              <a:latin typeface="Comic Sans MS" panose="030F0702030302020204" pitchFamily="66" charset="0"/>
            </a:endParaRPr>
          </a:p>
        </p:txBody>
      </p:sp>
      <p:sp>
        <p:nvSpPr>
          <p:cNvPr id="5" name="Content Placeholder 4"/>
          <p:cNvSpPr>
            <a:spLocks noGrp="1"/>
          </p:cNvSpPr>
          <p:nvPr>
            <p:ph sz="quarter" idx="1"/>
          </p:nvPr>
        </p:nvSpPr>
        <p:spPr>
          <a:xfrm>
            <a:off x="838200" y="1613648"/>
            <a:ext cx="10515600" cy="4563315"/>
          </a:xfrm>
        </p:spPr>
        <p:txBody>
          <a:bodyPr>
            <a:normAutofit lnSpcReduction="10000"/>
          </a:bodyPr>
          <a:lstStyle/>
          <a:p>
            <a:pPr marL="0" indent="0">
              <a:buNone/>
            </a:pPr>
            <a:r>
              <a:rPr lang="en-US" dirty="0" smtClean="0">
                <a:latin typeface="Comic Sans MS" panose="030F0702030302020204" pitchFamily="66" charset="0"/>
              </a:rPr>
              <a:t>Big Ideas:</a:t>
            </a:r>
          </a:p>
          <a:p>
            <a:pPr marL="0" indent="0">
              <a:buNone/>
            </a:pPr>
            <a:endParaRPr lang="en-US" dirty="0" smtClean="0">
              <a:latin typeface="Comic Sans MS" panose="030F0702030302020204" pitchFamily="66" charset="0"/>
            </a:endParaRPr>
          </a:p>
          <a:p>
            <a:r>
              <a:rPr lang="en-US" dirty="0" smtClean="0">
                <a:latin typeface="Comic Sans MS" panose="030F0702030302020204" pitchFamily="66" charset="0"/>
              </a:rPr>
              <a:t>The </a:t>
            </a:r>
            <a:r>
              <a:rPr lang="en-US" u="sng" dirty="0" smtClean="0">
                <a:latin typeface="Comic Sans MS" panose="030F0702030302020204" pitchFamily="66" charset="0"/>
              </a:rPr>
              <a:t>presidents </a:t>
            </a:r>
            <a:r>
              <a:rPr lang="en-US" dirty="0" smtClean="0">
                <a:latin typeface="Comic Sans MS" panose="030F0702030302020204" pitchFamily="66" charset="0"/>
              </a:rPr>
              <a:t>of the Republic Texas had very </a:t>
            </a:r>
            <a:r>
              <a:rPr lang="en-US" u="sng" dirty="0" smtClean="0">
                <a:latin typeface="Comic Sans MS" panose="030F0702030302020204" pitchFamily="66" charset="0"/>
              </a:rPr>
              <a:t>different</a:t>
            </a:r>
            <a:r>
              <a:rPr lang="en-US" dirty="0" smtClean="0">
                <a:latin typeface="Comic Sans MS" panose="030F0702030302020204" pitchFamily="66" charset="0"/>
              </a:rPr>
              <a:t> philosophies about what was best for Texas.</a:t>
            </a:r>
          </a:p>
          <a:p>
            <a:endParaRPr lang="en-US" dirty="0" smtClean="0">
              <a:latin typeface="Comic Sans MS" panose="030F0702030302020204" pitchFamily="66" charset="0"/>
            </a:endParaRPr>
          </a:p>
          <a:p>
            <a:r>
              <a:rPr lang="en-US" dirty="0" smtClean="0">
                <a:latin typeface="Comic Sans MS" panose="030F0702030302020204" pitchFamily="66" charset="0"/>
              </a:rPr>
              <a:t> Texas faced significant </a:t>
            </a:r>
            <a:r>
              <a:rPr lang="en-US" u="sng" dirty="0" smtClean="0">
                <a:latin typeface="Comic Sans MS" panose="030F0702030302020204" pitchFamily="66" charset="0"/>
              </a:rPr>
              <a:t>political</a:t>
            </a:r>
            <a:r>
              <a:rPr lang="en-US" dirty="0" smtClean="0">
                <a:latin typeface="Comic Sans MS" panose="030F0702030302020204" pitchFamily="66" charset="0"/>
              </a:rPr>
              <a:t> and</a:t>
            </a:r>
            <a:r>
              <a:rPr lang="en-US" u="sng" dirty="0" smtClean="0">
                <a:latin typeface="Comic Sans MS" panose="030F0702030302020204" pitchFamily="66" charset="0"/>
              </a:rPr>
              <a:t> economic </a:t>
            </a:r>
            <a:r>
              <a:rPr lang="en-US" dirty="0" smtClean="0">
                <a:latin typeface="Comic Sans MS" panose="030F0702030302020204" pitchFamily="66" charset="0"/>
              </a:rPr>
              <a:t>problems as a republic.</a:t>
            </a:r>
          </a:p>
          <a:p>
            <a:endParaRPr lang="en-US" dirty="0" smtClean="0">
              <a:latin typeface="Comic Sans MS" panose="030F0702030302020204" pitchFamily="66" charset="0"/>
            </a:endParaRPr>
          </a:p>
          <a:p>
            <a:r>
              <a:rPr lang="en-US" dirty="0" smtClean="0">
                <a:latin typeface="Comic Sans MS" panose="030F0702030302020204" pitchFamily="66" charset="0"/>
              </a:rPr>
              <a:t>The United States’ </a:t>
            </a:r>
            <a:r>
              <a:rPr lang="en-US" u="sng" dirty="0" smtClean="0">
                <a:latin typeface="Comic Sans MS" panose="030F0702030302020204" pitchFamily="66" charset="0"/>
              </a:rPr>
              <a:t>annexation</a:t>
            </a:r>
            <a:r>
              <a:rPr lang="en-US" dirty="0" smtClean="0">
                <a:latin typeface="Comic Sans MS" panose="030F0702030302020204" pitchFamily="66" charset="0"/>
              </a:rPr>
              <a:t> of Texas had far-reaching political consequences.</a:t>
            </a:r>
            <a:endParaRPr lang="en-US" dirty="0">
              <a:latin typeface="Comic Sans MS" panose="030F0702030302020204" pitchFamily="66" charset="0"/>
            </a:endParaRPr>
          </a:p>
        </p:txBody>
      </p:sp>
    </p:spTree>
    <p:extLst>
      <p:ext uri="{BB962C8B-B14F-4D97-AF65-F5344CB8AC3E}">
        <p14:creationId xmlns:p14="http://schemas.microsoft.com/office/powerpoint/2010/main" val="1137189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Progress by John </a:t>
            </a:r>
            <a:r>
              <a:rPr lang="en-US" dirty="0" err="1" smtClean="0"/>
              <a:t>Gast</a:t>
            </a:r>
            <a:r>
              <a:rPr lang="en-US" dirty="0" smtClean="0"/>
              <a:t> 1872 </a:t>
            </a:r>
            <a:endParaRPr lang="en-US" dirty="0"/>
          </a:p>
        </p:txBody>
      </p:sp>
      <p:sp>
        <p:nvSpPr>
          <p:cNvPr id="6" name="Text Placeholder 5"/>
          <p:cNvSpPr>
            <a:spLocks noGrp="1"/>
          </p:cNvSpPr>
          <p:nvPr>
            <p:ph type="body" idx="2"/>
          </p:nvPr>
        </p:nvSpPr>
        <p:spPr>
          <a:xfrm>
            <a:off x="508000" y="1981201"/>
            <a:ext cx="3149600" cy="1651461"/>
          </a:xfrm>
        </p:spPr>
        <p:txBody>
          <a:bodyPr/>
          <a:lstStyle/>
          <a:p>
            <a:r>
              <a:rPr lang="en-US" sz="1800" dirty="0" smtClean="0"/>
              <a:t>1. Fill in the Chart</a:t>
            </a:r>
          </a:p>
          <a:p>
            <a:r>
              <a:rPr lang="en-US" dirty="0" smtClean="0"/>
              <a:t> </a:t>
            </a:r>
          </a:p>
        </p:txBody>
      </p:sp>
      <p:graphicFrame>
        <p:nvGraphicFramePr>
          <p:cNvPr id="10" name="Table 9"/>
          <p:cNvGraphicFramePr>
            <a:graphicFrameLocks noGrp="1"/>
          </p:cNvGraphicFramePr>
          <p:nvPr>
            <p:extLst>
              <p:ext uri="{D42A27DB-BD31-4B8C-83A1-F6EECF244321}">
                <p14:modId xmlns:p14="http://schemas.microsoft.com/office/powerpoint/2010/main" val="2379119010"/>
              </p:ext>
            </p:extLst>
          </p:nvPr>
        </p:nvGraphicFramePr>
        <p:xfrm>
          <a:off x="4380754" y="2062048"/>
          <a:ext cx="7086897" cy="3001077"/>
        </p:xfrm>
        <a:graphic>
          <a:graphicData uri="http://schemas.openxmlformats.org/drawingml/2006/table">
            <a:tbl>
              <a:tblPr firstRow="1" firstCol="1" bandRow="1">
                <a:tableStyleId>{5C22544A-7EE6-4342-B048-85BDC9FD1C3A}</a:tableStyleId>
              </a:tblPr>
              <a:tblGrid>
                <a:gridCol w="2362299">
                  <a:extLst>
                    <a:ext uri="{9D8B030D-6E8A-4147-A177-3AD203B41FA5}">
                      <a16:colId xmlns:a16="http://schemas.microsoft.com/office/drawing/2014/main" val="579690791"/>
                    </a:ext>
                  </a:extLst>
                </a:gridCol>
                <a:gridCol w="2362299">
                  <a:extLst>
                    <a:ext uri="{9D8B030D-6E8A-4147-A177-3AD203B41FA5}">
                      <a16:colId xmlns:a16="http://schemas.microsoft.com/office/drawing/2014/main" val="3268864834"/>
                    </a:ext>
                  </a:extLst>
                </a:gridCol>
                <a:gridCol w="2362299">
                  <a:extLst>
                    <a:ext uri="{9D8B030D-6E8A-4147-A177-3AD203B41FA5}">
                      <a16:colId xmlns:a16="http://schemas.microsoft.com/office/drawing/2014/main" val="733721584"/>
                    </a:ext>
                  </a:extLst>
                </a:gridCol>
              </a:tblGrid>
              <a:tr h="465999">
                <a:tc>
                  <a:txBody>
                    <a:bodyPr/>
                    <a:lstStyle/>
                    <a:p>
                      <a:pPr marL="0" marR="0" algn="ctr">
                        <a:spcBef>
                          <a:spcPts val="0"/>
                        </a:spcBef>
                        <a:spcAft>
                          <a:spcPts val="0"/>
                        </a:spcAft>
                      </a:pPr>
                      <a:r>
                        <a:rPr lang="en-US" sz="1200">
                          <a:effectLst/>
                        </a:rPr>
                        <a:t>People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Objects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Activities</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9176711"/>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0478771"/>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6330220"/>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4714098"/>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16674943"/>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6571994"/>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6964375"/>
                  </a:ext>
                </a:extLst>
              </a:tr>
              <a:tr h="362154">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9076385"/>
                  </a:ext>
                </a:extLst>
              </a:tr>
            </a:tbl>
          </a:graphicData>
        </a:graphic>
      </p:graphicFrame>
      <p:pic>
        <p:nvPicPr>
          <p:cNvPr id="7" name="Content Placeholder 3"/>
          <p:cNvPicPr>
            <a:picLocks noGrp="1" noChangeAspect="1"/>
          </p:cNvPicPr>
          <p:nvPr>
            <p:ph sz="quarter" idx="1"/>
          </p:nvPr>
        </p:nvPicPr>
        <p:blipFill>
          <a:blip r:embed="rId2"/>
          <a:stretch>
            <a:fillRect/>
          </a:stretch>
        </p:blipFill>
        <p:spPr>
          <a:xfrm>
            <a:off x="4165002" y="1218299"/>
            <a:ext cx="7518400" cy="4688574"/>
          </a:xfrm>
          <a:prstGeom prst="rect">
            <a:avLst/>
          </a:prstGeom>
        </p:spPr>
      </p:pic>
      <p:sp>
        <p:nvSpPr>
          <p:cNvPr id="8" name="TextBox 7"/>
          <p:cNvSpPr txBox="1"/>
          <p:nvPr/>
        </p:nvSpPr>
        <p:spPr>
          <a:xfrm>
            <a:off x="508001" y="2360814"/>
            <a:ext cx="3149599" cy="646331"/>
          </a:xfrm>
          <a:prstGeom prst="rect">
            <a:avLst/>
          </a:prstGeom>
          <a:noFill/>
        </p:spPr>
        <p:txBody>
          <a:bodyPr wrap="square" rtlCol="0">
            <a:spAutoFit/>
          </a:bodyPr>
          <a:lstStyle/>
          <a:p>
            <a:r>
              <a:rPr lang="en-US" dirty="0" smtClean="0">
                <a:solidFill>
                  <a:schemeClr val="bg1"/>
                </a:solidFill>
              </a:rPr>
              <a:t>2. Answer the remaining questions using the painting </a:t>
            </a:r>
            <a:endParaRPr lang="en-US" dirty="0">
              <a:solidFill>
                <a:schemeClr val="bg1"/>
              </a:solidFill>
            </a:endParaRPr>
          </a:p>
        </p:txBody>
      </p:sp>
    </p:spTree>
    <p:extLst>
      <p:ext uri="{BB962C8B-B14F-4D97-AF65-F5344CB8AC3E}">
        <p14:creationId xmlns:p14="http://schemas.microsoft.com/office/powerpoint/2010/main" val="42048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Major Issues of the Republic</a:t>
            </a:r>
            <a:endParaRPr lang="en-US" dirty="0">
              <a:latin typeface="Comic Sans MS" panose="030F0702030302020204" pitchFamily="66" charset="0"/>
            </a:endParaRPr>
          </a:p>
        </p:txBody>
      </p:sp>
      <p:sp>
        <p:nvSpPr>
          <p:cNvPr id="3" name="Content Placeholder 2"/>
          <p:cNvSpPr>
            <a:spLocks noGrp="1"/>
          </p:cNvSpPr>
          <p:nvPr>
            <p:ph sz="quarter" idx="1"/>
          </p:nvPr>
        </p:nvSpPr>
        <p:spPr>
          <a:xfrm>
            <a:off x="402336" y="1527047"/>
            <a:ext cx="11338560" cy="5058809"/>
          </a:xfrm>
        </p:spPr>
        <p:txBody>
          <a:bodyPr>
            <a:normAutofit fontScale="85000" lnSpcReduction="10000"/>
          </a:bodyPr>
          <a:lstStyle/>
          <a:p>
            <a:r>
              <a:rPr lang="en-US" sz="3000" dirty="0" smtClean="0">
                <a:latin typeface="Comic Sans MS" panose="030F0702030302020204" pitchFamily="66" charset="0"/>
              </a:rPr>
              <a:t>Massive amounts of </a:t>
            </a:r>
            <a:r>
              <a:rPr lang="en-US" sz="3000" u="sng" dirty="0" smtClean="0">
                <a:latin typeface="Comic Sans MS" panose="030F0702030302020204" pitchFamily="66" charset="0"/>
              </a:rPr>
              <a:t>debt</a:t>
            </a:r>
            <a:r>
              <a:rPr lang="en-US" sz="3000" dirty="0" smtClean="0">
                <a:latin typeface="Comic Sans MS" panose="030F0702030302020204" pitchFamily="66" charset="0"/>
              </a:rPr>
              <a:t>- could not </a:t>
            </a:r>
            <a:r>
              <a:rPr lang="en-US" sz="3000" u="sng" dirty="0" smtClean="0">
                <a:latin typeface="Comic Sans MS" panose="030F0702030302020204" pitchFamily="66" charset="0"/>
              </a:rPr>
              <a:t>pay </a:t>
            </a:r>
            <a:r>
              <a:rPr lang="en-US" sz="3000" dirty="0" smtClean="0">
                <a:latin typeface="Comic Sans MS" panose="030F0702030302020204" pitchFamily="66" charset="0"/>
              </a:rPr>
              <a:t>government officials or army</a:t>
            </a:r>
            <a:br>
              <a:rPr lang="en-US" sz="3000" dirty="0" smtClean="0">
                <a:latin typeface="Comic Sans MS" panose="030F0702030302020204" pitchFamily="66" charset="0"/>
              </a:rPr>
            </a:br>
            <a:r>
              <a:rPr lang="en-US" sz="3000" dirty="0" smtClean="0">
                <a:latin typeface="Comic Sans MS" panose="030F0702030302020204" pitchFamily="66" charset="0"/>
              </a:rPr>
              <a:t>-Owed 1.25 million dollars (7 million dollars today)</a:t>
            </a:r>
          </a:p>
          <a:p>
            <a:r>
              <a:rPr lang="en-US" sz="3000" u="sng" dirty="0" smtClean="0">
                <a:latin typeface="Comic Sans MS" panose="030F0702030302020204" pitchFamily="66" charset="0"/>
              </a:rPr>
              <a:t>Mexico</a:t>
            </a:r>
            <a:r>
              <a:rPr lang="en-US" sz="3000" dirty="0" smtClean="0">
                <a:latin typeface="Comic Sans MS" panose="030F0702030302020204" pitchFamily="66" charset="0"/>
              </a:rPr>
              <a:t> and other foreign countries </a:t>
            </a:r>
            <a:r>
              <a:rPr lang="en-US" sz="3000" u="sng" dirty="0" smtClean="0">
                <a:latin typeface="Comic Sans MS" panose="030F0702030302020204" pitchFamily="66" charset="0"/>
              </a:rPr>
              <a:t>recogniz</a:t>
            </a:r>
            <a:r>
              <a:rPr lang="en-US" sz="3000" dirty="0" smtClean="0">
                <a:latin typeface="Comic Sans MS" panose="030F0702030302020204" pitchFamily="66" charset="0"/>
              </a:rPr>
              <a:t>e Texas as </a:t>
            </a:r>
            <a:r>
              <a:rPr lang="en-US" sz="3000" u="sng" dirty="0" smtClean="0">
                <a:latin typeface="Comic Sans MS" panose="030F0702030302020204" pitchFamily="66" charset="0"/>
              </a:rPr>
              <a:t>independent</a:t>
            </a:r>
          </a:p>
          <a:p>
            <a:r>
              <a:rPr lang="en-US" sz="3000" u="sng" dirty="0" smtClean="0">
                <a:latin typeface="Comic Sans MS" panose="030F0702030302020204" pitchFamily="66" charset="0"/>
              </a:rPr>
              <a:t>Native American </a:t>
            </a:r>
            <a:r>
              <a:rPr lang="en-US" sz="3000" dirty="0" smtClean="0">
                <a:latin typeface="Comic Sans MS" panose="030F0702030302020204" pitchFamily="66" charset="0"/>
              </a:rPr>
              <a:t>raids/attacks</a:t>
            </a:r>
          </a:p>
          <a:p>
            <a:r>
              <a:rPr lang="en-US" sz="3000" dirty="0" smtClean="0">
                <a:latin typeface="Comic Sans MS" panose="030F0702030302020204" pitchFamily="66" charset="0"/>
              </a:rPr>
              <a:t>Ways to raise money:</a:t>
            </a:r>
            <a:br>
              <a:rPr lang="en-US" sz="3000" dirty="0" smtClean="0">
                <a:latin typeface="Comic Sans MS" panose="030F0702030302020204" pitchFamily="66" charset="0"/>
              </a:rPr>
            </a:br>
            <a:r>
              <a:rPr lang="en-US" sz="3000" dirty="0" smtClean="0">
                <a:latin typeface="Comic Sans MS" panose="030F0702030302020204" pitchFamily="66" charset="0"/>
              </a:rPr>
              <a:t>-Placed a </a:t>
            </a:r>
            <a:r>
              <a:rPr lang="en-US" sz="3000" u="sng" dirty="0" smtClean="0">
                <a:latin typeface="Comic Sans MS" panose="030F0702030302020204" pitchFamily="66" charset="0"/>
              </a:rPr>
              <a:t>tax/tariff </a:t>
            </a:r>
            <a:r>
              <a:rPr lang="en-US" sz="3000" dirty="0" smtClean="0">
                <a:latin typeface="Comic Sans MS" panose="030F0702030302020204" pitchFamily="66" charset="0"/>
              </a:rPr>
              <a:t>on imported goods </a:t>
            </a:r>
            <a:br>
              <a:rPr lang="en-US" sz="3000" dirty="0" smtClean="0">
                <a:latin typeface="Comic Sans MS" panose="030F0702030302020204" pitchFamily="66" charset="0"/>
              </a:rPr>
            </a:br>
            <a:r>
              <a:rPr lang="en-US" sz="3000" dirty="0" smtClean="0">
                <a:latin typeface="Comic Sans MS" panose="030F0702030302020204" pitchFamily="66" charset="0"/>
              </a:rPr>
              <a:t>-Placed a tax on property and livestock</a:t>
            </a:r>
            <a:br>
              <a:rPr lang="en-US" sz="3000" dirty="0" smtClean="0">
                <a:latin typeface="Comic Sans MS" panose="030F0702030302020204" pitchFamily="66" charset="0"/>
              </a:rPr>
            </a:br>
            <a:r>
              <a:rPr lang="en-US" sz="3000" dirty="0" smtClean="0">
                <a:latin typeface="Comic Sans MS" panose="030F0702030302020204" pitchFamily="66" charset="0"/>
              </a:rPr>
              <a:t>-Sent most of the Texan soldiers </a:t>
            </a:r>
            <a:r>
              <a:rPr lang="en-US" sz="3000" u="sng" dirty="0" smtClean="0">
                <a:latin typeface="Comic Sans MS" panose="030F0702030302020204" pitchFamily="66" charset="0"/>
              </a:rPr>
              <a:t>home to reduce </a:t>
            </a:r>
            <a:r>
              <a:rPr lang="en-US" sz="3000" dirty="0" smtClean="0">
                <a:latin typeface="Comic Sans MS" panose="030F0702030302020204" pitchFamily="66" charset="0"/>
              </a:rPr>
              <a:t>cost of army</a:t>
            </a:r>
            <a:br>
              <a:rPr lang="en-US" sz="3000" dirty="0" smtClean="0">
                <a:latin typeface="Comic Sans MS" panose="030F0702030302020204" pitchFamily="66" charset="0"/>
              </a:rPr>
            </a:br>
            <a:r>
              <a:rPr lang="en-US" sz="3000" dirty="0" smtClean="0">
                <a:latin typeface="Comic Sans MS" panose="030F0702030302020204" pitchFamily="66" charset="0"/>
              </a:rPr>
              <a:t>-Called upon </a:t>
            </a:r>
            <a:r>
              <a:rPr lang="en-US" sz="3000" u="sng" dirty="0" smtClean="0">
                <a:latin typeface="Comic Sans MS" panose="030F0702030302020204" pitchFamily="66" charset="0"/>
              </a:rPr>
              <a:t>Texas Rangers </a:t>
            </a:r>
            <a:r>
              <a:rPr lang="en-US" sz="3000" dirty="0" smtClean="0">
                <a:latin typeface="Comic Sans MS" panose="030F0702030302020204" pitchFamily="66" charset="0"/>
              </a:rPr>
              <a:t>(military/state police force) to </a:t>
            </a:r>
            <a:r>
              <a:rPr lang="en-US" sz="3000" u="sng" dirty="0" smtClean="0">
                <a:latin typeface="Comic Sans MS" panose="030F0702030302020204" pitchFamily="66" charset="0"/>
              </a:rPr>
              <a:t>protect</a:t>
            </a:r>
            <a:r>
              <a:rPr lang="en-US" sz="3000" dirty="0" smtClean="0">
                <a:latin typeface="Comic Sans MS" panose="030F0702030302020204" pitchFamily="66" charset="0"/>
              </a:rPr>
              <a:t> Texas</a:t>
            </a:r>
          </a:p>
          <a:p>
            <a:r>
              <a:rPr lang="en-US" sz="3000" dirty="0" smtClean="0">
                <a:latin typeface="Comic Sans MS" panose="030F0702030302020204" pitchFamily="66" charset="0"/>
              </a:rPr>
              <a:t>By 1839 debt had jumped to 2 million dollars</a:t>
            </a:r>
            <a:br>
              <a:rPr lang="en-US" sz="3000" dirty="0" smtClean="0">
                <a:latin typeface="Comic Sans MS" panose="030F0702030302020204" pitchFamily="66" charset="0"/>
              </a:rPr>
            </a:br>
            <a:endParaRPr lang="en-US" sz="3000" dirty="0" smtClean="0">
              <a:latin typeface="Comic Sans MS" panose="030F0702030302020204" pitchFamily="66" charset="0"/>
            </a:endParaRPr>
          </a:p>
          <a:p>
            <a:endParaRPr lang="en-US" dirty="0" smtClean="0"/>
          </a:p>
        </p:txBody>
      </p:sp>
    </p:spTree>
    <p:extLst>
      <p:ext uri="{BB962C8B-B14F-4D97-AF65-F5344CB8AC3E}">
        <p14:creationId xmlns:p14="http://schemas.microsoft.com/office/powerpoint/2010/main" val="1862554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17"/>
            <a:ext cx="10515600" cy="1095740"/>
          </a:xfrm>
        </p:spPr>
        <p:txBody>
          <a:bodyPr>
            <a:normAutofit/>
          </a:bodyPr>
          <a:lstStyle/>
          <a:p>
            <a:pPr algn="ctr"/>
            <a:r>
              <a:rPr lang="en-US" sz="4800" dirty="0" smtClean="0"/>
              <a:t>Sam Houston becomes President </a:t>
            </a:r>
            <a:endParaRPr lang="en-US" sz="4800" dirty="0"/>
          </a:p>
        </p:txBody>
      </p:sp>
      <p:sp>
        <p:nvSpPr>
          <p:cNvPr id="3" name="Content Placeholder 2"/>
          <p:cNvSpPr>
            <a:spLocks noGrp="1"/>
          </p:cNvSpPr>
          <p:nvPr>
            <p:ph sz="quarter" idx="1"/>
          </p:nvPr>
        </p:nvSpPr>
        <p:spPr>
          <a:xfrm>
            <a:off x="181429" y="1511449"/>
            <a:ext cx="12010572" cy="5908979"/>
          </a:xfrm>
        </p:spPr>
        <p:txBody>
          <a:bodyPr>
            <a:normAutofit fontScale="70000" lnSpcReduction="20000"/>
          </a:bodyPr>
          <a:lstStyle/>
          <a:p>
            <a:r>
              <a:rPr lang="en-US" sz="3800" dirty="0" smtClean="0">
                <a:latin typeface="Comic Sans MS" panose="030F0702030302020204" pitchFamily="66" charset="0"/>
              </a:rPr>
              <a:t>September 5, 1836 (2 months early)</a:t>
            </a:r>
          </a:p>
          <a:p>
            <a:r>
              <a:rPr lang="en-US" sz="3800" dirty="0" smtClean="0">
                <a:latin typeface="Comic Sans MS" panose="030F0702030302020204" pitchFamily="66" charset="0"/>
              </a:rPr>
              <a:t>The </a:t>
            </a:r>
            <a:r>
              <a:rPr lang="en-US" sz="3800" u="sng" dirty="0" smtClean="0">
                <a:latin typeface="Comic Sans MS" panose="030F0702030302020204" pitchFamily="66" charset="0"/>
              </a:rPr>
              <a:t>first </a:t>
            </a:r>
            <a:r>
              <a:rPr lang="en-US" sz="3800" dirty="0" smtClean="0">
                <a:latin typeface="Comic Sans MS" panose="030F0702030302020204" pitchFamily="66" charset="0"/>
              </a:rPr>
              <a:t>president of the Republic to be </a:t>
            </a:r>
            <a:r>
              <a:rPr lang="en-US" sz="3800" u="sng" dirty="0" smtClean="0">
                <a:latin typeface="Comic Sans MS" panose="030F0702030302020204" pitchFamily="66" charset="0"/>
              </a:rPr>
              <a:t>elected</a:t>
            </a:r>
            <a:r>
              <a:rPr lang="en-US" sz="3800" dirty="0" smtClean="0">
                <a:latin typeface="Comic Sans MS" panose="030F0702030302020204" pitchFamily="66" charset="0"/>
              </a:rPr>
              <a:t> by the people of Texas</a:t>
            </a:r>
          </a:p>
          <a:p>
            <a:r>
              <a:rPr lang="en-US" sz="3800" dirty="0" smtClean="0">
                <a:latin typeface="Comic Sans MS" panose="030F0702030302020204" pitchFamily="66" charset="0"/>
              </a:rPr>
              <a:t>Mirabeau Lamar elected </a:t>
            </a:r>
            <a:r>
              <a:rPr lang="en-US" sz="3800" u="sng" dirty="0" smtClean="0">
                <a:latin typeface="Comic Sans MS" panose="030F0702030302020204" pitchFamily="66" charset="0"/>
              </a:rPr>
              <a:t>Vice President </a:t>
            </a:r>
            <a:r>
              <a:rPr lang="en-US" sz="3800" dirty="0" smtClean="0">
                <a:latin typeface="Comic Sans MS" panose="030F0702030302020204" pitchFamily="66" charset="0"/>
              </a:rPr>
              <a:t>of the Republic</a:t>
            </a:r>
          </a:p>
          <a:p>
            <a:r>
              <a:rPr lang="en-US" sz="3800" dirty="0" smtClean="0">
                <a:latin typeface="Comic Sans MS" panose="030F0702030302020204" pitchFamily="66" charset="0"/>
              </a:rPr>
              <a:t>Stephen F. </a:t>
            </a:r>
            <a:r>
              <a:rPr lang="en-US" sz="3800" u="sng" dirty="0" smtClean="0">
                <a:latin typeface="Comic Sans MS" panose="030F0702030302020204" pitchFamily="66" charset="0"/>
              </a:rPr>
              <a:t>Austin</a:t>
            </a:r>
            <a:r>
              <a:rPr lang="en-US" sz="3800" dirty="0" smtClean="0">
                <a:latin typeface="Comic Sans MS" panose="030F0702030302020204" pitchFamily="66" charset="0"/>
              </a:rPr>
              <a:t> Secretary of State</a:t>
            </a:r>
          </a:p>
          <a:p>
            <a:r>
              <a:rPr lang="en-US" sz="3800" dirty="0" smtClean="0">
                <a:latin typeface="Comic Sans MS" panose="030F0702030302020204" pitchFamily="66" charset="0"/>
              </a:rPr>
              <a:t>Made Columbia the capital of Texas- 1837 </a:t>
            </a:r>
            <a:r>
              <a:rPr lang="en-US" sz="3800" u="sng" dirty="0" smtClean="0">
                <a:latin typeface="Comic Sans MS" panose="030F0702030302020204" pitchFamily="66" charset="0"/>
              </a:rPr>
              <a:t>Houston</a:t>
            </a:r>
            <a:r>
              <a:rPr lang="en-US" sz="3800" dirty="0" smtClean="0">
                <a:latin typeface="Comic Sans MS" panose="030F0702030302020204" pitchFamily="66" charset="0"/>
              </a:rPr>
              <a:t> became new capital</a:t>
            </a:r>
          </a:p>
          <a:p>
            <a:r>
              <a:rPr lang="en-US" sz="3800" dirty="0" smtClean="0">
                <a:latin typeface="Comic Sans MS" panose="030F0702030302020204" pitchFamily="66" charset="0"/>
              </a:rPr>
              <a:t>The new nation faced many</a:t>
            </a:r>
            <a:r>
              <a:rPr lang="en-US" sz="3800" u="sng" dirty="0" smtClean="0">
                <a:latin typeface="Comic Sans MS" panose="030F0702030302020204" pitchFamily="66" charset="0"/>
              </a:rPr>
              <a:t> issues </a:t>
            </a:r>
            <a:r>
              <a:rPr lang="en-US" sz="3800" dirty="0" smtClean="0">
                <a:latin typeface="Comic Sans MS" panose="030F0702030302020204" pitchFamily="66" charset="0"/>
              </a:rPr>
              <a:t>and challenges</a:t>
            </a:r>
          </a:p>
          <a:p>
            <a:r>
              <a:rPr lang="en-US" sz="3800" dirty="0" smtClean="0">
                <a:latin typeface="Comic Sans MS" panose="030F0702030302020204" pitchFamily="66" charset="0"/>
              </a:rPr>
              <a:t>Goals:</a:t>
            </a:r>
            <a:br>
              <a:rPr lang="en-US" sz="3800" dirty="0" smtClean="0">
                <a:latin typeface="Comic Sans MS" panose="030F0702030302020204" pitchFamily="66" charset="0"/>
              </a:rPr>
            </a:br>
            <a:r>
              <a:rPr lang="en-US" sz="3800" dirty="0" smtClean="0">
                <a:latin typeface="Comic Sans MS" panose="030F0702030302020204" pitchFamily="66" charset="0"/>
              </a:rPr>
              <a:t>-Get the new Texas Republic out of </a:t>
            </a:r>
            <a:r>
              <a:rPr lang="en-US" sz="3800" u="sng" dirty="0" smtClean="0">
                <a:latin typeface="Comic Sans MS" panose="030F0702030302020204" pitchFamily="66" charset="0"/>
              </a:rPr>
              <a:t>debt</a:t>
            </a:r>
            <a:br>
              <a:rPr lang="en-US" sz="3800" u="sng" dirty="0" smtClean="0">
                <a:latin typeface="Comic Sans MS" panose="030F0702030302020204" pitchFamily="66" charset="0"/>
              </a:rPr>
            </a:br>
            <a:r>
              <a:rPr lang="en-US" sz="3800" dirty="0" smtClean="0">
                <a:latin typeface="Comic Sans MS" panose="030F0702030302020204" pitchFamily="66" charset="0"/>
              </a:rPr>
              <a:t>-Peace with </a:t>
            </a:r>
            <a:r>
              <a:rPr lang="en-US" sz="3800" u="sng" dirty="0" smtClean="0">
                <a:latin typeface="Comic Sans MS" panose="030F0702030302020204" pitchFamily="66" charset="0"/>
              </a:rPr>
              <a:t>Native Americans </a:t>
            </a:r>
            <a:br>
              <a:rPr lang="en-US" sz="3800" u="sng" dirty="0" smtClean="0">
                <a:latin typeface="Comic Sans MS" panose="030F0702030302020204" pitchFamily="66" charset="0"/>
              </a:rPr>
            </a:br>
            <a:r>
              <a:rPr lang="en-US" sz="3800" dirty="0" smtClean="0">
                <a:latin typeface="Comic Sans MS" panose="030F0702030302020204" pitchFamily="66" charset="0"/>
              </a:rPr>
              <a:t>-Foreign countries to</a:t>
            </a:r>
            <a:r>
              <a:rPr lang="en-US" sz="3800" u="sng" dirty="0" smtClean="0">
                <a:latin typeface="Comic Sans MS" panose="030F0702030302020204" pitchFamily="66" charset="0"/>
              </a:rPr>
              <a:t> recognize </a:t>
            </a:r>
            <a:r>
              <a:rPr lang="en-US" sz="3800" dirty="0" smtClean="0">
                <a:latin typeface="Comic Sans MS" panose="030F0702030302020204" pitchFamily="66" charset="0"/>
              </a:rPr>
              <a:t>Texas as a new Republic (country)</a:t>
            </a:r>
            <a:br>
              <a:rPr lang="en-US" sz="3800" dirty="0" smtClean="0">
                <a:latin typeface="Comic Sans MS" panose="030F0702030302020204" pitchFamily="66" charset="0"/>
              </a:rPr>
            </a:br>
            <a:r>
              <a:rPr lang="en-US" sz="3800" dirty="0" smtClean="0">
                <a:latin typeface="Comic Sans MS" panose="030F0702030302020204" pitchFamily="66" charset="0"/>
              </a:rPr>
              <a:t>-Avoid </a:t>
            </a:r>
            <a:r>
              <a:rPr lang="en-US" sz="3800" u="sng" dirty="0" smtClean="0">
                <a:latin typeface="Comic Sans MS" panose="030F0702030302020204" pitchFamily="66" charset="0"/>
              </a:rPr>
              <a:t>conflict</a:t>
            </a:r>
            <a:r>
              <a:rPr lang="en-US" sz="3800" dirty="0" smtClean="0">
                <a:latin typeface="Comic Sans MS" panose="030F0702030302020204" pitchFamily="66" charset="0"/>
              </a:rPr>
              <a:t> with Mexico</a:t>
            </a:r>
            <a:r>
              <a:rPr lang="en-US" sz="4400" dirty="0" smtClean="0">
                <a:latin typeface="Comic Sans MS" panose="030F0702030302020204" pitchFamily="66" charset="0"/>
              </a:rPr>
              <a:t/>
            </a:r>
            <a:br>
              <a:rPr lang="en-US" sz="4400" dirty="0" smtClean="0">
                <a:latin typeface="Comic Sans MS" panose="030F0702030302020204" pitchFamily="66" charset="0"/>
              </a:rPr>
            </a:br>
            <a:endParaRPr lang="en-US" sz="4400" dirty="0" smtClean="0">
              <a:latin typeface="Comic Sans MS" panose="030F0702030302020204" pitchFamily="66" charset="0"/>
            </a:endParaRPr>
          </a:p>
          <a:p>
            <a:pPr marL="0" indent="0">
              <a:buNone/>
            </a:pPr>
            <a:r>
              <a:rPr lang="en-US" dirty="0" smtClean="0"/>
              <a:t/>
            </a:r>
            <a:br>
              <a:rPr lang="en-US" dirty="0" smtClean="0"/>
            </a:b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335013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91194"/>
            <a:ext cx="11379200" cy="796358"/>
          </a:xfrm>
        </p:spPr>
        <p:txBody>
          <a:bodyPr>
            <a:normAutofit fontScale="90000"/>
          </a:bodyPr>
          <a:lstStyle/>
          <a:p>
            <a:r>
              <a:rPr lang="en-US" dirty="0" smtClean="0">
                <a:latin typeface="Comic Sans MS" panose="030F0702030302020204" pitchFamily="66" charset="0"/>
              </a:rPr>
              <a:t/>
            </a:r>
            <a:br>
              <a:rPr lang="en-US" dirty="0" smtClean="0">
                <a:latin typeface="Comic Sans MS" panose="030F0702030302020204" pitchFamily="66" charset="0"/>
              </a:rPr>
            </a:br>
            <a:r>
              <a:rPr lang="en-US" dirty="0">
                <a:latin typeface="Comic Sans MS" panose="030F0702030302020204" pitchFamily="66" charset="0"/>
              </a:rPr>
              <a:t/>
            </a:r>
            <a:br>
              <a:rPr lang="en-US" dirty="0">
                <a:latin typeface="Comic Sans MS" panose="030F0702030302020204" pitchFamily="66" charset="0"/>
              </a:rPr>
            </a:br>
            <a:r>
              <a:rPr lang="en-US" dirty="0" err="1" smtClean="0">
                <a:latin typeface="Comic Sans MS" panose="030F0702030302020204" pitchFamily="66" charset="0"/>
              </a:rPr>
              <a:t>Córdova</a:t>
            </a:r>
            <a:r>
              <a:rPr lang="en-US" dirty="0" smtClean="0">
                <a:latin typeface="Comic Sans MS" panose="030F0702030302020204" pitchFamily="66" charset="0"/>
              </a:rPr>
              <a:t> Rebellion--August 1838 to March 1839</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Occurred during Sam Houston’s first term as President of the Republic</a:t>
            </a:r>
          </a:p>
          <a:p>
            <a:r>
              <a:rPr lang="en-US" dirty="0" smtClean="0">
                <a:latin typeface="Comic Sans MS" panose="030F0702030302020204" pitchFamily="66" charset="0"/>
              </a:rPr>
              <a:t>Rebellion of </a:t>
            </a:r>
            <a:r>
              <a:rPr lang="en-US" u="sng" dirty="0" err="1" smtClean="0">
                <a:latin typeface="Comic Sans MS" panose="030F0702030302020204" pitchFamily="66" charset="0"/>
              </a:rPr>
              <a:t>Tejanos</a:t>
            </a:r>
            <a:r>
              <a:rPr lang="en-US" u="sng" dirty="0" smtClean="0">
                <a:latin typeface="Comic Sans MS" panose="030F0702030302020204" pitchFamily="66" charset="0"/>
              </a:rPr>
              <a:t> </a:t>
            </a:r>
            <a:r>
              <a:rPr lang="en-US" dirty="0" smtClean="0">
                <a:latin typeface="Comic Sans MS" panose="030F0702030302020204" pitchFamily="66" charset="0"/>
              </a:rPr>
              <a:t>living in Texas </a:t>
            </a:r>
            <a:r>
              <a:rPr lang="en-US" u="sng" dirty="0" smtClean="0">
                <a:latin typeface="Comic Sans MS" panose="030F0702030302020204" pitchFamily="66" charset="0"/>
              </a:rPr>
              <a:t>against </a:t>
            </a:r>
            <a:r>
              <a:rPr lang="en-US" dirty="0" smtClean="0">
                <a:latin typeface="Comic Sans MS" panose="030F0702030302020204" pitchFamily="66" charset="0"/>
              </a:rPr>
              <a:t>the new Texas Republic</a:t>
            </a:r>
            <a:br>
              <a:rPr lang="en-US" dirty="0" smtClean="0">
                <a:latin typeface="Comic Sans MS" panose="030F0702030302020204" pitchFamily="66" charset="0"/>
              </a:rPr>
            </a:br>
            <a:r>
              <a:rPr lang="en-US" dirty="0" smtClean="0">
                <a:latin typeface="Comic Sans MS" panose="030F0702030302020204" pitchFamily="66" charset="0"/>
              </a:rPr>
              <a:t>-</a:t>
            </a:r>
            <a:r>
              <a:rPr lang="en-US" dirty="0" err="1" smtClean="0">
                <a:latin typeface="Comic Sans MS" panose="030F0702030302020204" pitchFamily="66" charset="0"/>
              </a:rPr>
              <a:t>Tejano</a:t>
            </a:r>
            <a:r>
              <a:rPr lang="en-US" dirty="0" smtClean="0">
                <a:latin typeface="Comic Sans MS" panose="030F0702030302020204" pitchFamily="66" charset="0"/>
              </a:rPr>
              <a:t>: Person of </a:t>
            </a:r>
            <a:r>
              <a:rPr lang="en-US" u="sng" dirty="0" smtClean="0">
                <a:latin typeface="Comic Sans MS" panose="030F0702030302020204" pitchFamily="66" charset="0"/>
              </a:rPr>
              <a:t>Mexican descent </a:t>
            </a:r>
            <a:r>
              <a:rPr lang="en-US" dirty="0" smtClean="0">
                <a:latin typeface="Comic Sans MS" panose="030F0702030302020204" pitchFamily="66" charset="0"/>
              </a:rPr>
              <a:t>living in </a:t>
            </a:r>
            <a:r>
              <a:rPr lang="en-US" u="sng" dirty="0" smtClean="0">
                <a:latin typeface="Comic Sans MS" panose="030F0702030302020204" pitchFamily="66" charset="0"/>
              </a:rPr>
              <a:t>Texas</a:t>
            </a:r>
          </a:p>
          <a:p>
            <a:r>
              <a:rPr lang="en-US" dirty="0" smtClean="0">
                <a:latin typeface="Comic Sans MS" panose="030F0702030302020204" pitchFamily="66" charset="0"/>
              </a:rPr>
              <a:t>Led by Vincent </a:t>
            </a:r>
            <a:r>
              <a:rPr lang="en-US" dirty="0" err="1" smtClean="0">
                <a:latin typeface="Comic Sans MS" panose="030F0702030302020204" pitchFamily="66" charset="0"/>
              </a:rPr>
              <a:t>Córdova</a:t>
            </a:r>
            <a:r>
              <a:rPr lang="en-US" dirty="0" smtClean="0">
                <a:latin typeface="Comic Sans MS" panose="030F0702030302020204" pitchFamily="66" charset="0"/>
              </a:rPr>
              <a:t> with the “secret” help of </a:t>
            </a:r>
            <a:r>
              <a:rPr lang="en-US" u="sng" dirty="0" smtClean="0">
                <a:latin typeface="Comic Sans MS" panose="030F0702030302020204" pitchFamily="66" charset="0"/>
              </a:rPr>
              <a:t>Mexico</a:t>
            </a:r>
          </a:p>
          <a:p>
            <a:r>
              <a:rPr lang="en-US" dirty="0" smtClean="0">
                <a:latin typeface="Comic Sans MS" panose="030F0702030302020204" pitchFamily="66" charset="0"/>
              </a:rPr>
              <a:t>Battle near Seguin</a:t>
            </a:r>
            <a:br>
              <a:rPr lang="en-US" dirty="0" smtClean="0">
                <a:latin typeface="Comic Sans MS" panose="030F0702030302020204" pitchFamily="66" charset="0"/>
              </a:rPr>
            </a:br>
            <a:r>
              <a:rPr lang="en-US" dirty="0" smtClean="0">
                <a:latin typeface="Comic Sans MS" panose="030F0702030302020204" pitchFamily="66" charset="0"/>
              </a:rPr>
              <a:t>-</a:t>
            </a:r>
            <a:r>
              <a:rPr lang="en-US" dirty="0" err="1" smtClean="0">
                <a:latin typeface="Comic Sans MS" panose="030F0702030302020204" pitchFamily="66" charset="0"/>
              </a:rPr>
              <a:t>Tejano</a:t>
            </a:r>
            <a:r>
              <a:rPr lang="en-US" dirty="0" smtClean="0">
                <a:latin typeface="Comic Sans MS" panose="030F0702030302020204" pitchFamily="66" charset="0"/>
              </a:rPr>
              <a:t> rebels were </a:t>
            </a:r>
            <a:r>
              <a:rPr lang="en-US" u="sng" dirty="0" smtClean="0">
                <a:latin typeface="Comic Sans MS" panose="030F0702030302020204" pitchFamily="66" charset="0"/>
              </a:rPr>
              <a:t>defeated</a:t>
            </a:r>
            <a:br>
              <a:rPr lang="en-US" u="sng" dirty="0" smtClean="0">
                <a:latin typeface="Comic Sans MS" panose="030F0702030302020204" pitchFamily="66" charset="0"/>
              </a:rPr>
            </a:br>
            <a:r>
              <a:rPr lang="en-US" dirty="0" smtClean="0">
                <a:latin typeface="Comic Sans MS" panose="030F0702030302020204" pitchFamily="66" charset="0"/>
              </a:rPr>
              <a:t>-Rebellion ended</a:t>
            </a:r>
          </a:p>
          <a:p>
            <a:pPr marL="0" indent="0">
              <a:buNone/>
            </a:pPr>
            <a:endParaRPr lang="en-US" dirty="0" smtClean="0"/>
          </a:p>
          <a:p>
            <a:endParaRPr lang="en-US" dirty="0"/>
          </a:p>
        </p:txBody>
      </p:sp>
    </p:spTree>
    <p:extLst>
      <p:ext uri="{BB962C8B-B14F-4D97-AF65-F5344CB8AC3E}">
        <p14:creationId xmlns:p14="http://schemas.microsoft.com/office/powerpoint/2010/main" val="4070240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Seeking Annexation into the U.S.</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normAutofit/>
          </a:bodyPr>
          <a:lstStyle/>
          <a:p>
            <a:r>
              <a:rPr lang="en-US" dirty="0" smtClean="0">
                <a:latin typeface="Comic Sans MS" panose="030F0702030302020204" pitchFamily="66" charset="0"/>
              </a:rPr>
              <a:t>Annexation: the process of one country taking over </a:t>
            </a:r>
            <a:r>
              <a:rPr lang="en-US" u="sng" dirty="0" smtClean="0">
                <a:latin typeface="Comic Sans MS" panose="030F0702030302020204" pitchFamily="66" charset="0"/>
              </a:rPr>
              <a:t>part or all </a:t>
            </a:r>
            <a:r>
              <a:rPr lang="en-US" dirty="0" smtClean="0">
                <a:latin typeface="Comic Sans MS" panose="030F0702030302020204" pitchFamily="66" charset="0"/>
              </a:rPr>
              <a:t>of another country</a:t>
            </a:r>
          </a:p>
          <a:p>
            <a:r>
              <a:rPr lang="en-US" dirty="0" smtClean="0">
                <a:latin typeface="Comic Sans MS" panose="030F0702030302020204" pitchFamily="66" charset="0"/>
              </a:rPr>
              <a:t>In the election of Houston in September of 1836, Texans voted in </a:t>
            </a:r>
            <a:r>
              <a:rPr lang="en-US" u="sng" dirty="0" smtClean="0">
                <a:latin typeface="Comic Sans MS" panose="030F0702030302020204" pitchFamily="66" charset="0"/>
              </a:rPr>
              <a:t>favor</a:t>
            </a:r>
            <a:r>
              <a:rPr lang="en-US" dirty="0" smtClean="0">
                <a:latin typeface="Comic Sans MS" panose="030F0702030302020204" pitchFamily="66" charset="0"/>
              </a:rPr>
              <a:t> of the Republic of Texas being </a:t>
            </a:r>
            <a:r>
              <a:rPr lang="en-US" u="sng" dirty="0" smtClean="0">
                <a:latin typeface="Comic Sans MS" panose="030F0702030302020204" pitchFamily="66" charset="0"/>
              </a:rPr>
              <a:t>annexed</a:t>
            </a:r>
            <a:r>
              <a:rPr lang="en-US" dirty="0" smtClean="0">
                <a:latin typeface="Comic Sans MS" panose="030F0702030302020204" pitchFamily="66" charset="0"/>
              </a:rPr>
              <a:t> into the U.S.</a:t>
            </a:r>
          </a:p>
          <a:p>
            <a:r>
              <a:rPr lang="en-US" dirty="0" smtClean="0">
                <a:latin typeface="Comic Sans MS" panose="030F0702030302020204" pitchFamily="66" charset="0"/>
              </a:rPr>
              <a:t>United States refused to annex Texas, feared that it would cause </a:t>
            </a:r>
            <a:r>
              <a:rPr lang="en-US" u="sng" dirty="0" smtClean="0">
                <a:latin typeface="Comic Sans MS" panose="030F0702030302020204" pitchFamily="66" charset="0"/>
              </a:rPr>
              <a:t>trouble</a:t>
            </a:r>
            <a:r>
              <a:rPr lang="en-US" dirty="0" smtClean="0">
                <a:latin typeface="Comic Sans MS" panose="030F0702030302020204" pitchFamily="66" charset="0"/>
              </a:rPr>
              <a:t> with Mexico</a:t>
            </a:r>
          </a:p>
          <a:p>
            <a:r>
              <a:rPr lang="en-US" dirty="0" smtClean="0">
                <a:latin typeface="Comic Sans MS" panose="030F0702030302020204" pitchFamily="66" charset="0"/>
              </a:rPr>
              <a:t>March of 1837- U.S. </a:t>
            </a:r>
            <a:r>
              <a:rPr lang="en-US" i="1" u="sng" dirty="0" smtClean="0">
                <a:latin typeface="Comic Sans MS" panose="030F0702030302020204" pitchFamily="66" charset="0"/>
              </a:rPr>
              <a:t>recognizes</a:t>
            </a:r>
            <a:r>
              <a:rPr lang="en-US" u="sng" dirty="0" smtClean="0">
                <a:latin typeface="Comic Sans MS" panose="030F0702030302020204" pitchFamily="66" charset="0"/>
              </a:rPr>
              <a:t> </a:t>
            </a:r>
            <a:r>
              <a:rPr lang="en-US" dirty="0" smtClean="0">
                <a:latin typeface="Comic Sans MS" panose="030F0702030302020204" pitchFamily="66" charset="0"/>
              </a:rPr>
              <a:t>Texas as independent, does not annex</a:t>
            </a:r>
          </a:p>
          <a:p>
            <a:r>
              <a:rPr lang="en-US" dirty="0" smtClean="0">
                <a:latin typeface="Comic Sans MS" panose="030F0702030302020204" pitchFamily="66" charset="0"/>
              </a:rPr>
              <a:t>The Texans continued to </a:t>
            </a:r>
            <a:r>
              <a:rPr lang="en-US" u="sng" dirty="0" smtClean="0">
                <a:latin typeface="Comic Sans MS" panose="030F0702030302020204" pitchFamily="66" charset="0"/>
              </a:rPr>
              <a:t>favor annexation </a:t>
            </a:r>
            <a:r>
              <a:rPr lang="en-US" dirty="0" smtClean="0">
                <a:latin typeface="Comic Sans MS" panose="030F0702030302020204" pitchFamily="66" charset="0"/>
              </a:rPr>
              <a:t>throughout the entire period of the Republic</a:t>
            </a:r>
          </a:p>
          <a:p>
            <a:pPr marL="0" indent="0">
              <a:buNone/>
            </a:pPr>
            <a:endParaRPr lang="en-US" dirty="0" smtClean="0">
              <a:latin typeface="Comic Sans MS" panose="030F0702030302020204" pitchFamily="66" charset="0"/>
            </a:endParaRPr>
          </a:p>
          <a:p>
            <a:endParaRPr lang="en-US" dirty="0"/>
          </a:p>
        </p:txBody>
      </p:sp>
    </p:spTree>
    <p:extLst>
      <p:ext uri="{BB962C8B-B14F-4D97-AF65-F5344CB8AC3E}">
        <p14:creationId xmlns:p14="http://schemas.microsoft.com/office/powerpoint/2010/main" val="280259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60" y="0"/>
            <a:ext cx="10975490" cy="1014153"/>
          </a:xfrm>
        </p:spPr>
        <p:txBody>
          <a:bodyPr/>
          <a:lstStyle/>
          <a:p>
            <a:r>
              <a:rPr lang="en-US" dirty="0" smtClean="0">
                <a:latin typeface="Comic Sans MS" panose="030F0702030302020204" pitchFamily="66" charset="0"/>
              </a:rPr>
              <a:t>Mirabeau Lamar- 2</a:t>
            </a:r>
            <a:r>
              <a:rPr lang="en-US" baseline="30000" dirty="0" smtClean="0">
                <a:latin typeface="Comic Sans MS" panose="030F0702030302020204" pitchFamily="66" charset="0"/>
              </a:rPr>
              <a:t>nd</a:t>
            </a:r>
            <a:r>
              <a:rPr lang="en-US" dirty="0" smtClean="0">
                <a:latin typeface="Comic Sans MS" panose="030F0702030302020204" pitchFamily="66" charset="0"/>
              </a:rPr>
              <a:t> President of Texas</a:t>
            </a:r>
            <a:endParaRPr lang="en-US" dirty="0">
              <a:latin typeface="Comic Sans MS" panose="030F0702030302020204" pitchFamily="66" charset="0"/>
            </a:endParaRPr>
          </a:p>
        </p:txBody>
      </p:sp>
      <p:sp>
        <p:nvSpPr>
          <p:cNvPr id="3" name="Content Placeholder 2"/>
          <p:cNvSpPr>
            <a:spLocks noGrp="1"/>
          </p:cNvSpPr>
          <p:nvPr>
            <p:ph sz="quarter" idx="1"/>
          </p:nvPr>
        </p:nvSpPr>
        <p:spPr>
          <a:xfrm>
            <a:off x="311971" y="1446414"/>
            <a:ext cx="11435379" cy="5309387"/>
          </a:xfrm>
        </p:spPr>
        <p:txBody>
          <a:bodyPr>
            <a:noAutofit/>
          </a:bodyPr>
          <a:lstStyle/>
          <a:p>
            <a:r>
              <a:rPr lang="en-US" sz="2000" dirty="0" smtClean="0">
                <a:latin typeface="Comic Sans MS" panose="030F0702030302020204" pitchFamily="66" charset="0"/>
              </a:rPr>
              <a:t>Texas Constitution prohibited Presidents serving </a:t>
            </a:r>
            <a:r>
              <a:rPr lang="en-US" sz="2000" u="sng" dirty="0" smtClean="0">
                <a:latin typeface="Comic Sans MS" panose="030F0702030302020204" pitchFamily="66" charset="0"/>
              </a:rPr>
              <a:t>two</a:t>
            </a:r>
            <a:r>
              <a:rPr lang="en-US" sz="2000" dirty="0" smtClean="0">
                <a:latin typeface="Comic Sans MS" panose="030F0702030302020204" pitchFamily="66" charset="0"/>
              </a:rPr>
              <a:t> consecutive terms (“in a row”)</a:t>
            </a:r>
          </a:p>
          <a:p>
            <a:r>
              <a:rPr lang="en-US" sz="2000" dirty="0" smtClean="0">
                <a:latin typeface="Comic Sans MS" panose="030F0702030302020204" pitchFamily="66" charset="0"/>
              </a:rPr>
              <a:t>Lamar wins election on December 10, 1838</a:t>
            </a:r>
          </a:p>
          <a:p>
            <a:r>
              <a:rPr lang="en-US" sz="2000" dirty="0" smtClean="0">
                <a:latin typeface="Comic Sans MS" panose="030F0702030302020204" pitchFamily="66" charset="0"/>
              </a:rPr>
              <a:t>He </a:t>
            </a:r>
            <a:r>
              <a:rPr lang="en-US" sz="2000" u="sng" dirty="0" smtClean="0">
                <a:latin typeface="Comic Sans MS" panose="030F0702030302020204" pitchFamily="66" charset="0"/>
              </a:rPr>
              <a:t>opposed</a:t>
            </a:r>
            <a:r>
              <a:rPr lang="en-US" sz="2000" dirty="0" smtClean="0">
                <a:latin typeface="Comic Sans MS" panose="030F0702030302020204" pitchFamily="66" charset="0"/>
              </a:rPr>
              <a:t> many of Sam Houston’s goals </a:t>
            </a:r>
            <a:br>
              <a:rPr lang="en-US" sz="2000" dirty="0" smtClean="0">
                <a:latin typeface="Comic Sans MS" panose="030F0702030302020204" pitchFamily="66" charset="0"/>
              </a:rPr>
            </a:br>
            <a:r>
              <a:rPr lang="en-US" sz="2000" dirty="0" smtClean="0">
                <a:latin typeface="Comic Sans MS" panose="030F0702030302020204" pitchFamily="66" charset="0"/>
              </a:rPr>
              <a:t>-Annexation by the U.S.</a:t>
            </a:r>
            <a:br>
              <a:rPr lang="en-US" sz="2000" dirty="0" smtClean="0">
                <a:latin typeface="Comic Sans MS" panose="030F0702030302020204" pitchFamily="66" charset="0"/>
              </a:rPr>
            </a:br>
            <a:r>
              <a:rPr lang="en-US" sz="2000" dirty="0" smtClean="0">
                <a:latin typeface="Comic Sans MS" panose="030F0702030302020204" pitchFamily="66" charset="0"/>
              </a:rPr>
              <a:t>-Texas could become powerful country by itself</a:t>
            </a:r>
            <a:br>
              <a:rPr lang="en-US" sz="2000" dirty="0" smtClean="0">
                <a:latin typeface="Comic Sans MS" panose="030F0702030302020204" pitchFamily="66" charset="0"/>
              </a:rPr>
            </a:br>
            <a:r>
              <a:rPr lang="en-US" sz="2000" dirty="0" smtClean="0">
                <a:latin typeface="Comic Sans MS" panose="030F0702030302020204" pitchFamily="66" charset="0"/>
              </a:rPr>
              <a:t>-End the threat posed by </a:t>
            </a:r>
            <a:r>
              <a:rPr lang="en-US" sz="2000" u="sng" dirty="0" smtClean="0">
                <a:latin typeface="Comic Sans MS" panose="030F0702030302020204" pitchFamily="66" charset="0"/>
              </a:rPr>
              <a:t>Mexico</a:t>
            </a:r>
            <a:r>
              <a:rPr lang="en-US" sz="2000" dirty="0" smtClean="0">
                <a:latin typeface="Comic Sans MS" panose="030F0702030302020204" pitchFamily="66" charset="0"/>
              </a:rPr>
              <a:t> and Native </a:t>
            </a:r>
            <a:r>
              <a:rPr lang="en-US" sz="2000" u="sng" dirty="0" smtClean="0">
                <a:latin typeface="Comic Sans MS" panose="030F0702030302020204" pitchFamily="66" charset="0"/>
              </a:rPr>
              <a:t>Americans</a:t>
            </a:r>
            <a:r>
              <a:rPr lang="en-US" sz="2000" dirty="0" smtClean="0">
                <a:latin typeface="Comic Sans MS" panose="030F0702030302020204" pitchFamily="66" charset="0"/>
              </a:rPr>
              <a:t> (by using force)</a:t>
            </a:r>
            <a:br>
              <a:rPr lang="en-US" sz="2000" dirty="0" smtClean="0">
                <a:latin typeface="Comic Sans MS" panose="030F0702030302020204" pitchFamily="66" charset="0"/>
              </a:rPr>
            </a:br>
            <a:r>
              <a:rPr lang="en-US" sz="2000" dirty="0" smtClean="0">
                <a:latin typeface="Comic Sans MS" panose="030F0702030302020204" pitchFamily="66" charset="0"/>
              </a:rPr>
              <a:t>  Native Americans had </a:t>
            </a:r>
            <a:r>
              <a:rPr lang="en-US" sz="2000" b="1" dirty="0" smtClean="0">
                <a:latin typeface="Comic Sans MS" panose="030F0702030302020204" pitchFamily="66" charset="0"/>
              </a:rPr>
              <a:t>no</a:t>
            </a:r>
            <a:r>
              <a:rPr lang="en-US" sz="2000" dirty="0" smtClean="0">
                <a:latin typeface="Comic Sans MS" panose="030F0702030302020204" pitchFamily="66" charset="0"/>
              </a:rPr>
              <a:t> legal </a:t>
            </a:r>
            <a:r>
              <a:rPr lang="en-US" sz="2000" u="sng" dirty="0" smtClean="0">
                <a:latin typeface="Comic Sans MS" panose="030F0702030302020204" pitchFamily="66" charset="0"/>
              </a:rPr>
              <a:t>claim</a:t>
            </a:r>
            <a:r>
              <a:rPr lang="en-US" sz="2000" dirty="0" smtClean="0">
                <a:latin typeface="Comic Sans MS" panose="030F0702030302020204" pitchFamily="66" charset="0"/>
              </a:rPr>
              <a:t> to land in Texas</a:t>
            </a:r>
            <a:br>
              <a:rPr lang="en-US" sz="2000" dirty="0" smtClean="0">
                <a:latin typeface="Comic Sans MS" panose="030F0702030302020204" pitchFamily="66" charset="0"/>
              </a:rPr>
            </a:br>
            <a:r>
              <a:rPr lang="en-US" sz="2000" dirty="0" smtClean="0">
                <a:latin typeface="Comic Sans MS" panose="030F0702030302020204" pitchFamily="66" charset="0"/>
              </a:rPr>
              <a:t>  After Cordova Rebellion- believed Natives </a:t>
            </a:r>
            <a:r>
              <a:rPr lang="en-US" sz="2000" u="sng" dirty="0" smtClean="0">
                <a:latin typeface="Comic Sans MS" panose="030F0702030302020204" pitchFamily="66" charset="0"/>
              </a:rPr>
              <a:t>working </a:t>
            </a:r>
            <a:r>
              <a:rPr lang="en-US" sz="2000" dirty="0" smtClean="0">
                <a:latin typeface="Comic Sans MS" panose="030F0702030302020204" pitchFamily="66" charset="0"/>
              </a:rPr>
              <a:t>for Mexico</a:t>
            </a:r>
            <a:br>
              <a:rPr lang="en-US" sz="2000" dirty="0" smtClean="0">
                <a:latin typeface="Comic Sans MS" panose="030F0702030302020204" pitchFamily="66" charset="0"/>
              </a:rPr>
            </a:br>
            <a:r>
              <a:rPr lang="en-US" sz="2000" dirty="0" smtClean="0">
                <a:latin typeface="Comic Sans MS" panose="030F0702030302020204" pitchFamily="66" charset="0"/>
              </a:rPr>
              <a:t>-Expanded the size of the </a:t>
            </a:r>
            <a:r>
              <a:rPr lang="en-US" sz="2000" u="sng" dirty="0" smtClean="0">
                <a:latin typeface="Comic Sans MS" panose="030F0702030302020204" pitchFamily="66" charset="0"/>
              </a:rPr>
              <a:t>Rangers</a:t>
            </a:r>
            <a:r>
              <a:rPr lang="en-US" sz="2000" dirty="0" smtClean="0">
                <a:latin typeface="Comic Sans MS" panose="030F0702030302020204" pitchFamily="66" charset="0"/>
              </a:rPr>
              <a:t> and Texas </a:t>
            </a:r>
            <a:r>
              <a:rPr lang="en-US" sz="2000" u="sng" dirty="0" smtClean="0">
                <a:latin typeface="Comic Sans MS" panose="030F0702030302020204" pitchFamily="66" charset="0"/>
              </a:rPr>
              <a:t>Navy</a:t>
            </a:r>
            <a:br>
              <a:rPr lang="en-US" sz="2000" u="sng" dirty="0" smtClean="0">
                <a:latin typeface="Comic Sans MS" panose="030F0702030302020204" pitchFamily="66" charset="0"/>
              </a:rPr>
            </a:br>
            <a:r>
              <a:rPr lang="en-US" sz="2000" dirty="0" smtClean="0">
                <a:latin typeface="Comic Sans MS" panose="030F0702030302020204" pitchFamily="66" charset="0"/>
              </a:rPr>
              <a:t>-Printed </a:t>
            </a:r>
            <a:r>
              <a:rPr lang="en-US" sz="2000" u="sng" dirty="0" smtClean="0">
                <a:latin typeface="Comic Sans MS" panose="030F0702030302020204" pitchFamily="66" charset="0"/>
              </a:rPr>
              <a:t>money </a:t>
            </a:r>
            <a:r>
              <a:rPr lang="en-US" sz="2000" dirty="0" smtClean="0">
                <a:latin typeface="Comic Sans MS" panose="030F0702030302020204" pitchFamily="66" charset="0"/>
              </a:rPr>
              <a:t>excessively </a:t>
            </a:r>
            <a:endParaRPr lang="en-US" sz="2000" dirty="0">
              <a:latin typeface="Comic Sans MS" panose="030F0702030302020204" pitchFamily="66" charset="0"/>
            </a:endParaRPr>
          </a:p>
          <a:p>
            <a:r>
              <a:rPr lang="en-US" sz="2000" dirty="0" smtClean="0">
                <a:latin typeface="Comic Sans MS" panose="030F0702030302020204" pitchFamily="66" charset="0"/>
              </a:rPr>
              <a:t>1839: Lamar moves state capital to </a:t>
            </a:r>
            <a:r>
              <a:rPr lang="en-US" sz="2000" u="sng" dirty="0" smtClean="0">
                <a:latin typeface="Comic Sans MS" panose="030F0702030302020204" pitchFamily="66" charset="0"/>
              </a:rPr>
              <a:t>Austin</a:t>
            </a:r>
          </a:p>
          <a:p>
            <a:r>
              <a:rPr lang="en-US" sz="2000" dirty="0" smtClean="0">
                <a:latin typeface="Comic Sans MS" panose="030F0702030302020204" pitchFamily="66" charset="0"/>
              </a:rPr>
              <a:t>Big supporter of </a:t>
            </a:r>
            <a:r>
              <a:rPr lang="en-US" sz="2000" u="sng" dirty="0" smtClean="0">
                <a:latin typeface="Comic Sans MS" panose="030F0702030302020204" pitchFamily="66" charset="0"/>
              </a:rPr>
              <a:t>Education</a:t>
            </a:r>
            <a:r>
              <a:rPr lang="en-US" sz="2000" dirty="0" smtClean="0">
                <a:latin typeface="Comic Sans MS" panose="030F0702030302020204" pitchFamily="66" charset="0"/>
              </a:rPr>
              <a:t> in Texas- “Father of Education”</a:t>
            </a:r>
            <a:br>
              <a:rPr lang="en-US" sz="2000" dirty="0" smtClean="0">
                <a:latin typeface="Comic Sans MS" panose="030F0702030302020204" pitchFamily="66" charset="0"/>
              </a:rPr>
            </a:br>
            <a:r>
              <a:rPr lang="en-US" sz="2000" dirty="0" smtClean="0">
                <a:latin typeface="Comic Sans MS" panose="030F0702030302020204" pitchFamily="66" charset="0"/>
              </a:rPr>
              <a:t>-Believed that citizens need to be educated to make good decisions</a:t>
            </a:r>
            <a:br>
              <a:rPr lang="en-US" sz="2000" dirty="0" smtClean="0">
                <a:latin typeface="Comic Sans MS" panose="030F0702030302020204" pitchFamily="66" charset="0"/>
              </a:rPr>
            </a:br>
            <a:r>
              <a:rPr lang="en-US" sz="2000" dirty="0" smtClean="0">
                <a:latin typeface="Comic Sans MS" panose="030F0702030302020204" pitchFamily="66" charset="0"/>
              </a:rPr>
              <a:t>-Set 18,000 acres in each county to build schools</a:t>
            </a:r>
            <a:br>
              <a:rPr lang="en-US" sz="2000" dirty="0" smtClean="0">
                <a:latin typeface="Comic Sans MS" panose="030F0702030302020204" pitchFamily="66" charset="0"/>
              </a:rPr>
            </a:br>
            <a:r>
              <a:rPr lang="en-US" sz="2000" dirty="0" smtClean="0">
                <a:latin typeface="Comic Sans MS" panose="030F0702030302020204" pitchFamily="66" charset="0"/>
              </a:rPr>
              <a:t>-2 pieces of land reserved: </a:t>
            </a:r>
            <a:r>
              <a:rPr lang="en-US" sz="2000" u="sng" dirty="0" smtClean="0">
                <a:solidFill>
                  <a:srgbClr val="670614"/>
                </a:solidFill>
                <a:latin typeface="Comic Sans MS" panose="030F0702030302020204" pitchFamily="66" charset="0"/>
              </a:rPr>
              <a:t>Texas A&amp;M </a:t>
            </a:r>
            <a:r>
              <a:rPr lang="en-US" sz="2000" dirty="0" smtClean="0">
                <a:latin typeface="Comic Sans MS" panose="030F0702030302020204" pitchFamily="66" charset="0"/>
              </a:rPr>
              <a:t>and </a:t>
            </a:r>
            <a:r>
              <a:rPr lang="en-US" sz="2000" u="sng" dirty="0" smtClean="0">
                <a:solidFill>
                  <a:srgbClr val="FF6600"/>
                </a:solidFill>
                <a:latin typeface="Comic Sans MS" panose="030F0702030302020204" pitchFamily="66" charset="0"/>
              </a:rPr>
              <a:t>University of Texas</a:t>
            </a:r>
          </a:p>
        </p:txBody>
      </p:sp>
    </p:spTree>
    <p:extLst>
      <p:ext uri="{BB962C8B-B14F-4D97-AF65-F5344CB8AC3E}">
        <p14:creationId xmlns:p14="http://schemas.microsoft.com/office/powerpoint/2010/main" val="69845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anose="030F0702030302020204" pitchFamily="66" charset="0"/>
              </a:rPr>
              <a:t>Issues with Cherokee </a:t>
            </a:r>
            <a:endParaRPr lang="en-US" dirty="0">
              <a:latin typeface="Comic Sans MS" panose="030F0702030302020204" pitchFamily="66" charset="0"/>
            </a:endParaRPr>
          </a:p>
        </p:txBody>
      </p:sp>
      <p:sp>
        <p:nvSpPr>
          <p:cNvPr id="3" name="Content Placeholder 2"/>
          <p:cNvSpPr>
            <a:spLocks noGrp="1"/>
          </p:cNvSpPr>
          <p:nvPr>
            <p:ph sz="quarter" idx="1"/>
          </p:nvPr>
        </p:nvSpPr>
        <p:spPr/>
        <p:txBody>
          <a:bodyPr/>
          <a:lstStyle/>
          <a:p>
            <a:r>
              <a:rPr lang="en-US" dirty="0" smtClean="0">
                <a:latin typeface="Comic Sans MS" panose="030F0702030302020204" pitchFamily="66" charset="0"/>
              </a:rPr>
              <a:t>In July </a:t>
            </a:r>
            <a:r>
              <a:rPr lang="en-US" u="sng" dirty="0" smtClean="0">
                <a:latin typeface="Comic Sans MS" panose="030F0702030302020204" pitchFamily="66" charset="0"/>
              </a:rPr>
              <a:t>1839</a:t>
            </a:r>
            <a:r>
              <a:rPr lang="en-US" dirty="0" smtClean="0">
                <a:latin typeface="Comic Sans MS" panose="030F0702030302020204" pitchFamily="66" charset="0"/>
              </a:rPr>
              <a:t>- Texas army following the orders of President Lamar, forcibly </a:t>
            </a:r>
            <a:r>
              <a:rPr lang="en-US" u="sng" dirty="0" smtClean="0">
                <a:latin typeface="Comic Sans MS" panose="030F0702030302020204" pitchFamily="66" charset="0"/>
              </a:rPr>
              <a:t>removed</a:t>
            </a:r>
            <a:r>
              <a:rPr lang="en-US" dirty="0" smtClean="0">
                <a:latin typeface="Comic Sans MS" panose="030F0702030302020204" pitchFamily="66" charset="0"/>
              </a:rPr>
              <a:t> the Cherokee natives from Texas</a:t>
            </a:r>
          </a:p>
          <a:p>
            <a:r>
              <a:rPr lang="en-US" dirty="0" smtClean="0">
                <a:latin typeface="Comic Sans MS" panose="030F0702030302020204" pitchFamily="66" charset="0"/>
              </a:rPr>
              <a:t>Battle of Neches </a:t>
            </a:r>
            <a:br>
              <a:rPr lang="en-US" dirty="0" smtClean="0">
                <a:latin typeface="Comic Sans MS" panose="030F0702030302020204" pitchFamily="66" charset="0"/>
              </a:rPr>
            </a:br>
            <a:r>
              <a:rPr lang="en-US" dirty="0" smtClean="0">
                <a:latin typeface="Comic Sans MS" panose="030F0702030302020204" pitchFamily="66" charset="0"/>
              </a:rPr>
              <a:t>-Occurred during the removal of Cherokee </a:t>
            </a:r>
            <a:br>
              <a:rPr lang="en-US" dirty="0" smtClean="0">
                <a:latin typeface="Comic Sans MS" panose="030F0702030302020204" pitchFamily="66" charset="0"/>
              </a:rPr>
            </a:br>
            <a:r>
              <a:rPr lang="en-US" dirty="0" smtClean="0">
                <a:latin typeface="Comic Sans MS" panose="030F0702030302020204" pitchFamily="66" charset="0"/>
              </a:rPr>
              <a:t>-Several Texans were killed</a:t>
            </a:r>
            <a:br>
              <a:rPr lang="en-US" dirty="0" smtClean="0">
                <a:latin typeface="Comic Sans MS" panose="030F0702030302020204" pitchFamily="66" charset="0"/>
              </a:rPr>
            </a:br>
            <a:r>
              <a:rPr lang="en-US" dirty="0" smtClean="0">
                <a:latin typeface="Comic Sans MS" panose="030F0702030302020204" pitchFamily="66" charset="0"/>
              </a:rPr>
              <a:t>-Over 100 Cherokee killed </a:t>
            </a:r>
            <a:endParaRPr lang="en-US" dirty="0">
              <a:latin typeface="Comic Sans MS" panose="030F0702030302020204" pitchFamily="66" charset="0"/>
            </a:endParaRPr>
          </a:p>
        </p:txBody>
      </p:sp>
    </p:spTree>
    <p:extLst>
      <p:ext uri="{BB962C8B-B14F-4D97-AF65-F5344CB8AC3E}">
        <p14:creationId xmlns:p14="http://schemas.microsoft.com/office/powerpoint/2010/main" val="738219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3350</TotalTime>
  <Words>2029</Words>
  <Application>Microsoft Office PowerPoint</Application>
  <PresentationFormat>Widescreen</PresentationFormat>
  <Paragraphs>180</Paragraphs>
  <Slides>30</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Comic Sans MS</vt:lpstr>
      <vt:lpstr>Georgia</vt:lpstr>
      <vt:lpstr>Times New Roman</vt:lpstr>
      <vt:lpstr>Wingdings</vt:lpstr>
      <vt:lpstr>Wingdings 2</vt:lpstr>
      <vt:lpstr>Civic</vt:lpstr>
      <vt:lpstr>Agenda </vt:lpstr>
      <vt:lpstr>On the next blank page in your journal write the title:  Republic of Texas 1836-1845</vt:lpstr>
      <vt:lpstr>The Republic of Texas 1836-1845 </vt:lpstr>
      <vt:lpstr>Major Issues of the Republic</vt:lpstr>
      <vt:lpstr>Sam Houston becomes President </vt:lpstr>
      <vt:lpstr>  Córdova Rebellion--August 1838 to March 1839</vt:lpstr>
      <vt:lpstr>Seeking Annexation into the U.S.</vt:lpstr>
      <vt:lpstr>Mirabeau Lamar- 2nd President of Texas</vt:lpstr>
      <vt:lpstr>Issues with Cherokee </vt:lpstr>
      <vt:lpstr>Council House Fight</vt:lpstr>
      <vt:lpstr>Comanche Reprisal </vt:lpstr>
      <vt:lpstr>Lamar’s Foreign Policy</vt:lpstr>
      <vt:lpstr>Santa Fe Expedition </vt:lpstr>
      <vt:lpstr>Lamar’s Economic Policies</vt:lpstr>
      <vt:lpstr>Sam Houston’s 2nd Term</vt:lpstr>
      <vt:lpstr>Cutting Cost</vt:lpstr>
      <vt:lpstr>Peace with Native Tribes </vt:lpstr>
      <vt:lpstr>Trouble with Mexico</vt:lpstr>
      <vt:lpstr>Meir Expedition </vt:lpstr>
      <vt:lpstr>The Black Bean Episode </vt:lpstr>
      <vt:lpstr>Who made the Grade? Worksheet</vt:lpstr>
      <vt:lpstr>Anson Jones and Annexation </vt:lpstr>
      <vt:lpstr>Treaty of 1844</vt:lpstr>
      <vt:lpstr>Treaty of 1844</vt:lpstr>
      <vt:lpstr>U.S. Presidential Election of 1844</vt:lpstr>
      <vt:lpstr>Polk Wins U.S. Election</vt:lpstr>
      <vt:lpstr>Texas Becomes a State</vt:lpstr>
      <vt:lpstr>How Texas Got its Shape-Foldable </vt:lpstr>
      <vt:lpstr>You have 2 minutes to study the image look for as many details about the people, objects and activities (actions) going on in the painting  </vt:lpstr>
      <vt:lpstr>American Progress by John Gast 1872 </vt:lpstr>
    </vt:vector>
  </TitlesOfParts>
  <Company>Pflugerville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Republic of Texas 1836-1845</dc:title>
  <dc:creator>Daniel Riche</dc:creator>
  <cp:lastModifiedBy>Walsh, Helen</cp:lastModifiedBy>
  <cp:revision>68</cp:revision>
  <dcterms:created xsi:type="dcterms:W3CDTF">2015-11-18T19:09:50Z</dcterms:created>
  <dcterms:modified xsi:type="dcterms:W3CDTF">2018-12-18T19:02:31Z</dcterms:modified>
</cp:coreProperties>
</file>